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64" r:id="rId3"/>
    <p:sldId id="465" r:id="rId4"/>
    <p:sldId id="467" r:id="rId5"/>
    <p:sldId id="461" r:id="rId6"/>
    <p:sldId id="462" r:id="rId7"/>
    <p:sldId id="463" r:id="rId8"/>
    <p:sldId id="471" r:id="rId9"/>
    <p:sldId id="472" r:id="rId10"/>
    <p:sldId id="477" r:id="rId11"/>
    <p:sldId id="478" r:id="rId12"/>
    <p:sldId id="473" r:id="rId13"/>
    <p:sldId id="474" r:id="rId14"/>
    <p:sldId id="475" r:id="rId15"/>
    <p:sldId id="476" r:id="rId16"/>
    <p:sldId id="485" r:id="rId17"/>
    <p:sldId id="486" r:id="rId19"/>
    <p:sldId id="487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3" r:id="rId33"/>
    <p:sldId id="500" r:id="rId34"/>
    <p:sldId id="501" r:id="rId35"/>
    <p:sldId id="502" r:id="rId3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FF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524" y="-96"/>
      </p:cViewPr>
      <p:guideLst>
        <p:guide orient="horz" pos="2159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commentAuthors" Target="commentAuthors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714C10-96AA-4C08-9306-C5FE998B8EED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sz="1200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sz="1200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sz="1200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sz="1200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sz="1200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2675" y="706438"/>
            <a:ext cx="4708525" cy="35321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94138" y="8945563"/>
            <a:ext cx="2978150" cy="471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dirty="0">
                <a:latin typeface="Verdana" panose="020B0604030504040204" pitchFamily="34" charset="0"/>
                <a:ea typeface="黑体" panose="02010609060101010101" pitchFamily="49" charset="-122"/>
              </a:rPr>
            </a:fld>
            <a:endParaRPr lang="en-US" altLang="en-US" dirty="0"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fontAlgn="base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o"/>
              <a:defRPr/>
            </a:pPr>
            <a:endParaRPr kumimoji="0" lang="zh-CN" altLang="en-US" sz="3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8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 b="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image" Target="../media/image1.png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3.png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427482"/>
            <a:ext cx="8135938" cy="7493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高考动态</a:t>
            </a:r>
            <a:endParaRPr kumimoji="0" lang="zh-CN" altLang="en-US" sz="4400" b="1" i="0" u="none" strike="noStrike" kern="1200" cap="none" spc="0" normalizeH="0" baseline="0" noProof="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2"/>
          <p:cNvSpPr txBox="1"/>
          <p:nvPr/>
        </p:nvSpPr>
        <p:spPr>
          <a:xfrm>
            <a:off x="60325" y="2297748"/>
            <a:ext cx="883920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【</a:t>
            </a:r>
            <a:r>
              <a:rPr lang="zh-CN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1.2022</a:t>
            </a:r>
            <a:r>
              <a:rPr lang="en-US" altLang="zh-CN" sz="20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.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湖南生物卷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17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】</a:t>
            </a:r>
            <a:endParaRPr lang="zh-CN" altLang="zh-CN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r>
              <a:rPr lang="zh-CN" altLang="zh-CN" sz="2000" dirty="0">
                <a:solidFill>
                  <a:schemeClr val="bg1"/>
                </a:solidFill>
                <a:latin typeface="黑体" panose="02010609060101010101" pitchFamily="49" charset="-122"/>
                <a:sym typeface="+mn-ea"/>
              </a:rPr>
              <a:t>若该水稻种子用于稻田直播(即将种子直接撒播于农田)，为防鸟害、鼠害，减少杂草生长，须灌水覆盖，该种子应具有</a:t>
            </a:r>
            <a:r>
              <a:rPr lang="en-US" altLang="zh-CN" sz="2000" u="sng" dirty="0">
                <a:solidFill>
                  <a:schemeClr val="bg1"/>
                </a:solidFill>
                <a:latin typeface="黑体" panose="02010609060101010101" pitchFamily="49" charset="-122"/>
                <a:sym typeface="+mn-ea"/>
              </a:rPr>
              <a:t>               </a:t>
            </a:r>
            <a:r>
              <a:rPr lang="zh-CN" altLang="zh-CN" sz="2000" dirty="0">
                <a:solidFill>
                  <a:schemeClr val="bg1"/>
                </a:solidFill>
                <a:latin typeface="黑体" panose="02010609060101010101" pitchFamily="49" charset="-122"/>
                <a:sym typeface="+mn-ea"/>
              </a:rPr>
              <a:t>特性。</a:t>
            </a:r>
            <a:endParaRPr lang="zh-CN" altLang="zh-CN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73978" y="1756728"/>
            <a:ext cx="9017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2.</a:t>
            </a:r>
            <a:r>
              <a:rPr lang="zh-CN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新课程</a:t>
            </a:r>
            <a:endParaRPr lang="zh-CN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1" name="Text Box 3"/>
          <p:cNvSpPr txBox="1"/>
          <p:nvPr/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四新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高考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107633" y="3363595"/>
            <a:ext cx="8964612" cy="1137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sz="2000" dirty="0">
                <a:solidFill>
                  <a:srgbClr val="FFFF0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适应缺氧（低氧、少氧）环境</a:t>
            </a:r>
            <a:r>
              <a:rPr lang="zh-CN" sz="2000" dirty="0">
                <a:solidFill>
                  <a:srgbClr val="FFFF0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（</a:t>
            </a:r>
            <a:r>
              <a:rPr sz="2000" dirty="0">
                <a:solidFill>
                  <a:srgbClr val="FFFF0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2分</a:t>
            </a:r>
            <a:r>
              <a:rPr lang="zh-CN" sz="2000" dirty="0">
                <a:solidFill>
                  <a:srgbClr val="FFFF0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endParaRPr sz="2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000" dirty="0">
                <a:solidFill>
                  <a:srgbClr val="FFFF0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sz="2000" dirty="0">
                <a:solidFill>
                  <a:srgbClr val="FFFF0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高活力</a:t>
            </a:r>
            <a:r>
              <a:rPr lang="zh-CN" sz="2000" dirty="0">
                <a:solidFill>
                  <a:srgbClr val="FFFF0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（</a:t>
            </a:r>
            <a:r>
              <a:rPr sz="2000" dirty="0">
                <a:solidFill>
                  <a:srgbClr val="FFFF0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存活力强/高/大</a:t>
            </a:r>
            <a:r>
              <a:rPr lang="zh-CN" sz="2000" dirty="0">
                <a:solidFill>
                  <a:srgbClr val="FFFF0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）（</a:t>
            </a:r>
            <a:r>
              <a:rPr sz="2000" dirty="0">
                <a:solidFill>
                  <a:srgbClr val="FFFF0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1分</a:t>
            </a:r>
            <a:r>
              <a:rPr lang="zh-CN" sz="2000" dirty="0">
                <a:solidFill>
                  <a:srgbClr val="FFFF0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endParaRPr lang="zh-CN" sz="2000" dirty="0">
              <a:solidFill>
                <a:srgbClr val="FFFF00"/>
              </a:solidFill>
              <a:latin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注：答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无氧呼吸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不给分。</a:t>
            </a:r>
            <a:endParaRPr lang="zh-CN" altLang="en-US" sz="2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2"/>
          <p:cNvSpPr txBox="1"/>
          <p:nvPr/>
        </p:nvSpPr>
        <p:spPr>
          <a:xfrm>
            <a:off x="73978" y="1756728"/>
            <a:ext cx="9017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3.</a:t>
            </a:r>
            <a:r>
              <a:rPr lang="zh-CN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新教材</a:t>
            </a:r>
            <a:endParaRPr lang="zh-CN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305" y="2623503"/>
            <a:ext cx="88392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）必修：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本，已经通过了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学业质量合格性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考试，只是按课程标准要求的水平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和水平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命题；新高考实际上就是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学业质量选择性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考试，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要求以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课标中的水平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甚至水平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450" y="2209483"/>
            <a:ext cx="91186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新教材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必修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选择性必修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选修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95" y="3826828"/>
            <a:ext cx="88392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）选择性必修：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本，只在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学业质量选择性考试中命题，要求达到水平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甚至水平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。选择性必修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《生物技术与工程》的命题，在新高考命题时需要说明两点，一是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可以命选择题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了，二是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不再命选考题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了，在非选择题中，至少会命一道题。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341" name="Text Box 3"/>
          <p:cNvSpPr txBox="1"/>
          <p:nvPr/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四新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高考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305" y="5421948"/>
            <a:ext cx="88392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）选修：即校本课程，虽然新课标列出了可供中学选择的约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个选项，但没有统编教材，不会考查。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  <p:bldP spid="3" grpId="1"/>
      <p:bldP spid="4" grpId="0"/>
      <p:bldP spid="4" grpId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2"/>
          <p:cNvSpPr txBox="1"/>
          <p:nvPr/>
        </p:nvSpPr>
        <p:spPr>
          <a:xfrm>
            <a:off x="73978" y="1756728"/>
            <a:ext cx="9017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4.</a:t>
            </a:r>
            <a:r>
              <a:rPr lang="zh-CN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新高考</a:t>
            </a:r>
            <a:endParaRPr lang="zh-CN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450" y="2209483"/>
            <a:ext cx="911860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我省的</a:t>
            </a:r>
            <a:r>
              <a:rPr lang="zh-CN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新高考虽然已经进行了两届，即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届和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届，但这两届用的是</a:t>
            </a: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老考纲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老教材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新高考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。经过这两届新高考，我省师生初步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知悉了新高考的基本考法，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适应了新高考的基本要求。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940" y="4058603"/>
            <a:ext cx="91186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元月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日，湖南省考试院颁发了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年第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号文件，关于印发《湖南省普通高中学业水平选择性考试试卷结构》的通知。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1" name="Text Box 3"/>
          <p:cNvSpPr txBox="1"/>
          <p:nvPr/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四新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高考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2"/>
          <p:cNvSpPr txBox="1"/>
          <p:nvPr/>
        </p:nvSpPr>
        <p:spPr>
          <a:xfrm>
            <a:off x="73978" y="1756728"/>
            <a:ext cx="9017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4.</a:t>
            </a:r>
            <a:r>
              <a:rPr lang="zh-CN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新高考</a:t>
            </a:r>
            <a:endParaRPr lang="zh-CN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2580" y="1412875"/>
            <a:ext cx="4105910" cy="5431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86630" y="1412875"/>
            <a:ext cx="4061460" cy="5427345"/>
          </a:xfrm>
          <a:prstGeom prst="rect">
            <a:avLst/>
          </a:prstGeom>
        </p:spPr>
      </p:pic>
      <p:sp>
        <p:nvSpPr>
          <p:cNvPr id="14341" name="Text Box 3"/>
          <p:cNvSpPr txBox="1"/>
          <p:nvPr/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二、试卷结构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4450" y="1850708"/>
            <a:ext cx="911860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生物学科的试卷结构是：</a:t>
            </a:r>
            <a:r>
              <a:rPr 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采用闭卷、笔试形式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。考试时长为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75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分钟，卷面满分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分，试题分为选择题和非选择题贱两大类，选择题共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题，共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分，其中单项选择题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题，每题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分；不定项选择题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题，每题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分，非选择题共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题，共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分。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940" y="4130358"/>
            <a:ext cx="91186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由此可见，</a:t>
            </a:r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届新高考生物学试卷，与前两届试卷的结构一模一样。认真分析前两届高考试题，了解命题专家的命题习惯，可以指导我们开展二轮复习。</a:t>
            </a:r>
            <a:endParaRPr lang="en-US" altLang="zh-CN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二、试卷结构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2"/>
          <p:cNvSpPr txBox="1"/>
          <p:nvPr/>
        </p:nvSpPr>
        <p:spPr>
          <a:xfrm>
            <a:off x="90805" y="1759585"/>
            <a:ext cx="882015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【例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2.2022·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湖南卷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·1</a:t>
            </a:r>
            <a:r>
              <a:rPr 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】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植物受到创伤可诱导植物激素茉莉酸(JA)的合成，JA在伤害部位或运输到未伤害部位被受体感应而产生蛋白酶抑制剂I(PI-Ⅱ)，该现象可通过嫁接试验证明。试验涉及突变体m</a:t>
            </a:r>
            <a:r>
              <a:rPr 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和m2，其中一个不能合成JA，但能感应JA而产生PI-Ⅱ;另一个能合成JA，但对JA不敏感。嫁接试验的接穗和砧木叶片中PI-Ⅱ的mRNA相对表达量的检测结果如图表所示。</a:t>
            </a:r>
            <a:endParaRPr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730" y="4260215"/>
            <a:ext cx="8682355" cy="1780540"/>
          </a:xfrm>
          <a:prstGeom prst="rect">
            <a:avLst/>
          </a:prstGeom>
        </p:spPr>
      </p:pic>
      <p:sp>
        <p:nvSpPr>
          <p:cNvPr id="8" name="Text Box 2"/>
          <p:cNvSpPr txBox="1"/>
          <p:nvPr/>
        </p:nvSpPr>
        <p:spPr>
          <a:xfrm>
            <a:off x="90805" y="6064885"/>
            <a:ext cx="88201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注:WT为野生型，ml为突变体1，m2为突变体2;“……”代表嫁接，上方为接穗，下方为砧木:“+”“－”分别表示有无，“+”越多表示表达量越高</a:t>
            </a:r>
            <a:endParaRPr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三、试题分析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2"/>
          <p:cNvSpPr txBox="1"/>
          <p:nvPr/>
        </p:nvSpPr>
        <p:spPr>
          <a:xfrm>
            <a:off x="90805" y="1759585"/>
            <a:ext cx="882015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【例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2.2022·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湖南卷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·1</a:t>
            </a:r>
            <a:r>
              <a:rPr 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】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植物受到创伤可诱导植物激素茉莉酸(JA)的合成，JA在伤害部位或运输到未伤害部位被受体感应而产生蛋白酶抑制剂I(PI-Ⅱ)，该现象可通过嫁接试验证明。试验涉及</a:t>
            </a:r>
            <a:r>
              <a:rPr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突变体m</a:t>
            </a:r>
            <a:r>
              <a:rPr lang="en-US"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和m2，其中一个不能合成JA，但能感应JA而产生PI-Ⅱ;另一个能合成JA，但对JA不敏感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。嫁接试验的接穗和砧木叶片中PI-Ⅱ的mRNA相对表达量的检测结果如图表所示。</a:t>
            </a:r>
            <a:endParaRPr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7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2730" y="4260215"/>
            <a:ext cx="8682355" cy="1780540"/>
          </a:xfrm>
          <a:prstGeom prst="rect">
            <a:avLst/>
          </a:prstGeom>
        </p:spPr>
      </p:pic>
      <p:sp>
        <p:nvSpPr>
          <p:cNvPr id="8" name="Text Box 2"/>
          <p:cNvSpPr txBox="1"/>
          <p:nvPr/>
        </p:nvSpPr>
        <p:spPr>
          <a:xfrm>
            <a:off x="90805" y="6064885"/>
            <a:ext cx="88201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注:WT为野生型，ml为突变体1，m2为突变体2;“……”代表嫁接，上方为接穗，下方为砧木:“+”“－”分别表示有无，“+”越多表示表达量越高</a:t>
            </a:r>
            <a:endParaRPr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Text Box 3"/>
          <p:cNvSpPr txBox="1"/>
          <p:nvPr>
            <p:custDataLst>
              <p:tags r:id="rId3"/>
            </p:custDataLst>
          </p:nvPr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三、试题分析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2"/>
          <p:cNvSpPr txBox="1"/>
          <p:nvPr/>
        </p:nvSpPr>
        <p:spPr>
          <a:xfrm>
            <a:off x="90805" y="1759585"/>
            <a:ext cx="882015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下列判断或推测正确的是</a:t>
            </a:r>
            <a:r>
              <a:rPr 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A.m</a:t>
            </a:r>
            <a:r>
              <a:rPr 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不能合成JA，但能感应JA而产生PI-Ⅱ</a:t>
            </a:r>
            <a:endParaRPr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B.嫁接也产生轻微伤害，可导致少量表达PI-Ⅱ</a:t>
            </a:r>
            <a:endParaRPr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C.嫁接类型m</a:t>
            </a:r>
            <a:r>
              <a:rPr 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/m2叶片创伤，m</a:t>
            </a:r>
            <a:r>
              <a:rPr 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中大量表达PI-Ⅱ</a:t>
            </a:r>
            <a:endParaRPr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D.嫁接类型m2/m1叶片创伤，m2中大量表达PI-Ⅱ</a:t>
            </a:r>
            <a:endParaRPr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730" y="4260215"/>
            <a:ext cx="8682355" cy="1780540"/>
          </a:xfrm>
          <a:prstGeom prst="rect">
            <a:avLst/>
          </a:prstGeom>
        </p:spPr>
      </p:pic>
      <p:sp>
        <p:nvSpPr>
          <p:cNvPr id="8" name="Text Box 2"/>
          <p:cNvSpPr txBox="1"/>
          <p:nvPr/>
        </p:nvSpPr>
        <p:spPr>
          <a:xfrm>
            <a:off x="90805" y="6064885"/>
            <a:ext cx="88201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注:WT为野生型，ml为突变体1，m2为突变体2;“……”代表嫁接，上方为接穗，下方为砧木:“+”“－”分别表示有无，“+”越多表示表达量越高</a:t>
            </a:r>
            <a:endParaRPr sz="2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89395" y="2146935"/>
            <a:ext cx="24345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由第</a:t>
            </a:r>
            <a:r>
              <a:rPr lang="en-US" altLang="zh-CN" sz="2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组知：</a:t>
            </a: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×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44640" y="2489200"/>
            <a:ext cx="23329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由第</a:t>
            </a:r>
            <a:r>
              <a:rPr lang="en-US" altLang="zh-CN" sz="2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组知：</a:t>
            </a: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√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71640" y="2903220"/>
            <a:ext cx="23495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由第</a:t>
            </a:r>
            <a:r>
              <a:rPr lang="en-US" altLang="zh-CN" sz="2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组知：</a:t>
            </a: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×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26885" y="3245485"/>
            <a:ext cx="23495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由第</a:t>
            </a:r>
            <a:r>
              <a:rPr lang="en-US" altLang="zh-CN" sz="2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0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组知：</a:t>
            </a: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√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76098" y="3725228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BD</a:t>
            </a:r>
            <a:endParaRPr lang="en-US" altLang="zh-CN" sz="2400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3"/>
          <p:cNvSpPr txBox="1"/>
          <p:nvPr>
            <p:custDataLst>
              <p:tags r:id="rId2"/>
            </p:custDataLst>
          </p:nvPr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三、试题分析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Text Box 2"/>
          <p:cNvSpPr txBox="1"/>
          <p:nvPr/>
        </p:nvSpPr>
        <p:spPr>
          <a:xfrm>
            <a:off x="35560" y="1712595"/>
            <a:ext cx="400431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【例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3.2021·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湖南卷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·14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】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独脚金内酯（SL）是近年来新发现的一类植物激素。SL合成受阻或SL不敏感突变体都会出现顶端优势缺失，现有拟南芥SL突变体1（</a:t>
            </a:r>
            <a:r>
              <a:rPr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maxl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）和SL突变体2（</a:t>
            </a:r>
            <a:r>
              <a:rPr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max2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），其生长素水平正常，但植株缺失顶端优势，与野生型（W）形成明显区别；在幼苗期进行嫁接试验，培养后植株形态如图所示。据此分析，下列叙述正确的是（  ）</a:t>
            </a:r>
            <a:endParaRPr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0009" name="图片 100009"/>
          <p:cNvPicPr>
            <a:picLocks noChangeAspect="1"/>
          </p:cNvPicPr>
          <p:nvPr/>
        </p:nvPicPr>
        <p:blipFill>
          <a:blip r:embed="rId1"/>
          <a:srcRect r="63"/>
          <a:stretch>
            <a:fillRect/>
          </a:stretch>
        </p:blipFill>
        <p:spPr>
          <a:xfrm>
            <a:off x="3996055" y="1772920"/>
            <a:ext cx="5097145" cy="433197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969385" y="623697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1800" b="1">
                <a:solidFill>
                  <a:schemeClr val="tx1"/>
                </a:solidFill>
                <a:ea typeface="宋体" panose="02010600030101010101" pitchFamily="2" charset="-122"/>
              </a:rPr>
              <a:t>注：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zh-CN" sz="1800" b="1">
                <a:solidFill>
                  <a:schemeClr val="tx1"/>
                </a:solidFill>
                <a:ea typeface="宋体" panose="02010600030101010101" pitchFamily="2" charset="-122"/>
              </a:rPr>
              <a:t>代表根，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sz="1800" b="1">
                <a:solidFill>
                  <a:schemeClr val="tx1"/>
                </a:solidFill>
                <a:ea typeface="宋体" panose="02010600030101010101" pitchFamily="2" charset="-122"/>
              </a:rPr>
              <a:t>代表地上部分，</a:t>
            </a:r>
            <a:r>
              <a:rPr lang="en-US" sz="1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sz="1800" b="1">
                <a:solidFill>
                  <a:schemeClr val="tx1"/>
                </a:solidFill>
                <a:ea typeface="宋体" panose="02010600030101010101" pitchFamily="2" charset="-122"/>
              </a:rPr>
              <a:t>”代表嫁接</a:t>
            </a:r>
            <a:endParaRPr lang="zh-CN" altLang="en-US" sz="18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三、试题分析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Text Box 2"/>
          <p:cNvSpPr txBox="1"/>
          <p:nvPr/>
        </p:nvSpPr>
        <p:spPr>
          <a:xfrm>
            <a:off x="35560" y="1712595"/>
            <a:ext cx="400431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【例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3.2021·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湖南卷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·14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】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独脚金内酯（SL）是近年来新发现的一类植物激素。</a:t>
            </a:r>
            <a:r>
              <a:rPr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SL合成受阻或SL不敏感突变体都会出现顶端优势缺失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，现有拟南芥SL</a:t>
            </a:r>
            <a:r>
              <a:rPr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突变体1（</a:t>
            </a:r>
            <a:r>
              <a:rPr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maxl</a:t>
            </a:r>
            <a:r>
              <a:rPr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）和SL突变体2（</a:t>
            </a:r>
            <a:r>
              <a:rPr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max2</a:t>
            </a:r>
            <a:r>
              <a:rPr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其生长素水平正常，但植株缺失顶端优势，</a:t>
            </a:r>
            <a:r>
              <a:rPr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与野生型（W）形成明显区别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；在幼苗期进行嫁接试验，培养后植株形态如图所示。据此分析，下列叙述正确的是（  ）</a:t>
            </a:r>
            <a:endParaRPr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0009" name="图片 100009"/>
          <p:cNvPicPr>
            <a:picLocks noChangeAspect="1"/>
          </p:cNvPicPr>
          <p:nvPr/>
        </p:nvPicPr>
        <p:blipFill>
          <a:blip r:embed="rId1"/>
          <a:srcRect r="63"/>
          <a:stretch>
            <a:fillRect/>
          </a:stretch>
        </p:blipFill>
        <p:spPr>
          <a:xfrm>
            <a:off x="3996055" y="1772920"/>
            <a:ext cx="5097145" cy="433197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969385" y="623697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1800" b="1">
                <a:solidFill>
                  <a:srgbClr val="FFFF00"/>
                </a:solidFill>
                <a:ea typeface="宋体" panose="02010600030101010101" pitchFamily="2" charset="-122"/>
              </a:rPr>
              <a:t>注：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zh-CN" sz="1800" b="1">
                <a:solidFill>
                  <a:srgbClr val="FFFF00"/>
                </a:solidFill>
                <a:ea typeface="宋体" panose="02010600030101010101" pitchFamily="2" charset="-122"/>
              </a:rPr>
              <a:t>代表根，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sz="1800" b="1">
                <a:solidFill>
                  <a:srgbClr val="FFFF00"/>
                </a:solidFill>
                <a:ea typeface="宋体" panose="02010600030101010101" pitchFamily="2" charset="-122"/>
              </a:rPr>
              <a:t>代表地上部分，</a:t>
            </a:r>
            <a:r>
              <a:rPr lang="en-US" sz="1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sz="1800" b="1">
                <a:solidFill>
                  <a:srgbClr val="FFFF00"/>
                </a:solidFill>
                <a:ea typeface="宋体" panose="02010600030101010101" pitchFamily="2" charset="-122"/>
              </a:rPr>
              <a:t>”代表嫁接</a:t>
            </a:r>
            <a:endParaRPr lang="zh-CN" altLang="en-US" sz="1800" b="1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三、试题分析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41" name="Text Box 3"/>
          <p:cNvSpPr txBox="1"/>
          <p:nvPr/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四新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高考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6082" name="文本框 2"/>
          <p:cNvSpPr txBox="1"/>
          <p:nvPr/>
        </p:nvSpPr>
        <p:spPr>
          <a:xfrm>
            <a:off x="90488" y="1773238"/>
            <a:ext cx="90170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我省2023年高考是实行新课标、新课程、新教材、新高考的元年。</a:t>
            </a:r>
            <a:endParaRPr lang="zh-CN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76200" y="3031808"/>
            <a:ext cx="8839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“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四新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新课标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新课程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新教材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新高考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Text Box 2"/>
          <p:cNvSpPr txBox="1"/>
          <p:nvPr/>
        </p:nvSpPr>
        <p:spPr>
          <a:xfrm>
            <a:off x="34925" y="1706880"/>
            <a:ext cx="400431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A.SL不能在产生部位发挥调控作用</a:t>
            </a:r>
            <a:endParaRPr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B.maxl不能合成SL，但对SL敏感</a:t>
            </a:r>
            <a:endParaRPr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C.max2对SL不敏感，但根能产生SL</a:t>
            </a:r>
            <a:endParaRPr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D.推测max2_S+maxl_R表现顶端优势缺失</a:t>
            </a:r>
            <a:endParaRPr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0009" name="图片 100009"/>
          <p:cNvPicPr>
            <a:picLocks noChangeAspect="1"/>
          </p:cNvPicPr>
          <p:nvPr/>
        </p:nvPicPr>
        <p:blipFill>
          <a:blip r:embed="rId1"/>
          <a:srcRect r="63"/>
          <a:stretch>
            <a:fillRect/>
          </a:stretch>
        </p:blipFill>
        <p:spPr>
          <a:xfrm>
            <a:off x="3996055" y="1772920"/>
            <a:ext cx="5097145" cy="433197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924300" y="623697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1800" b="1">
                <a:solidFill>
                  <a:srgbClr val="FFFF00"/>
                </a:solidFill>
                <a:ea typeface="宋体" panose="02010600030101010101" pitchFamily="2" charset="-122"/>
              </a:rPr>
              <a:t>注：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zh-CN" sz="1800" b="1">
                <a:solidFill>
                  <a:srgbClr val="FFFF00"/>
                </a:solidFill>
                <a:ea typeface="宋体" panose="02010600030101010101" pitchFamily="2" charset="-122"/>
              </a:rPr>
              <a:t>代表根，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sz="1800" b="1">
                <a:solidFill>
                  <a:srgbClr val="FFFF00"/>
                </a:solidFill>
                <a:ea typeface="宋体" panose="02010600030101010101" pitchFamily="2" charset="-122"/>
              </a:rPr>
              <a:t>代表地上部分，</a:t>
            </a:r>
            <a:r>
              <a:rPr lang="en-US" sz="18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sz="1800" b="1">
                <a:solidFill>
                  <a:srgbClr val="FFFF00"/>
                </a:solidFill>
                <a:ea typeface="宋体" panose="02010600030101010101" pitchFamily="2" charset="-122"/>
              </a:rPr>
              <a:t>”代表嫁接</a:t>
            </a:r>
            <a:endParaRPr lang="zh-CN" altLang="en-US" sz="1800" b="1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10055" y="2075180"/>
            <a:ext cx="24345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由第</a:t>
            </a:r>
            <a:r>
              <a:rPr lang="zh-CN" altLang="en-US" sz="2000" b="1" dirty="0">
                <a:solidFill>
                  <a:srgbClr val="FFFF00"/>
                </a:solidFill>
                <a:latin typeface="Calibri" panose="020F0502020204030204" charset="0"/>
                <a:ea typeface="楷体" panose="02010609060101010101" pitchFamily="49" charset="-122"/>
              </a:rPr>
              <a:t>③组</a:t>
            </a:r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知：</a:t>
            </a:r>
            <a:r>
              <a: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×</a:t>
            </a:r>
            <a:endParaRPr lang="zh-CN" altLang="en-US" sz="2000" b="1" dirty="0">
              <a:solidFill>
                <a:srgbClr val="FFFF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5300" y="2847975"/>
            <a:ext cx="24345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由第</a:t>
            </a:r>
            <a:r>
              <a:rPr lang="zh-CN" altLang="en-US" sz="2000" b="1" dirty="0">
                <a:solidFill>
                  <a:srgbClr val="FFFF00"/>
                </a:solidFill>
                <a:latin typeface="Calibri" panose="020F0502020204030204" charset="0"/>
                <a:ea typeface="楷体" panose="02010609060101010101" pitchFamily="49" charset="-122"/>
              </a:rPr>
              <a:t>①</a:t>
            </a:r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组知：</a:t>
            </a:r>
            <a:r>
              <a: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zh-CN" altLang="en-US" sz="2000" b="1" dirty="0">
              <a:solidFill>
                <a:srgbClr val="FFFF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20545" y="3549015"/>
            <a:ext cx="24345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由第</a:t>
            </a:r>
            <a:r>
              <a:rPr lang="zh-CN" altLang="en-US" sz="2000" b="1" dirty="0">
                <a:solidFill>
                  <a:srgbClr val="FFFF00"/>
                </a:solidFill>
                <a:latin typeface="Calibri" panose="020F0502020204030204" charset="0"/>
                <a:ea typeface="楷体" panose="02010609060101010101" pitchFamily="49" charset="-122"/>
              </a:rPr>
              <a:t>②</a:t>
            </a:r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组知：</a:t>
            </a:r>
            <a:r>
              <a: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zh-CN" altLang="en-US" sz="2000" b="1" dirty="0">
              <a:solidFill>
                <a:srgbClr val="FFFF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3505" y="4608830"/>
            <a:ext cx="24345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由第</a:t>
            </a:r>
            <a:r>
              <a:rPr lang="zh-CN" altLang="en-US" sz="2000" b="1" dirty="0">
                <a:solidFill>
                  <a:srgbClr val="FFFF00"/>
                </a:solidFill>
                <a:latin typeface="Calibri" panose="020F0502020204030204" charset="0"/>
                <a:ea typeface="楷体" panose="02010609060101010101" pitchFamily="49" charset="-122"/>
              </a:rPr>
              <a:t>①</a:t>
            </a:r>
            <a:r>
              <a:rPr lang="zh-CN" altLang="en-US" sz="2000" b="1" dirty="0">
                <a:solidFill>
                  <a:srgbClr val="FFFF00"/>
                </a:solidFill>
                <a:latin typeface="Calibri" panose="020F0502020204030204" charset="0"/>
                <a:ea typeface="楷体" panose="02010609060101010101" pitchFamily="49" charset="-122"/>
                <a:sym typeface="+mn-ea"/>
              </a:rPr>
              <a:t>②</a:t>
            </a:r>
            <a:r>
              <a:rPr lang="zh-CN" altLang="en-US" sz="20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组知：</a:t>
            </a:r>
            <a:r>
              <a: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zh-CN" altLang="en-US" sz="2000" b="1" dirty="0">
              <a:solidFill>
                <a:srgbClr val="FFFF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290" y="5215890"/>
            <a:ext cx="390969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</a:t>
            </a:r>
            <a:r>
              <a:rPr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</a:t>
            </a:r>
            <a:r>
              <a:rPr lang="zh-CN"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组可知</a:t>
            </a:r>
            <a:r>
              <a:rPr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max1</a:t>
            </a:r>
            <a:r>
              <a:rPr lang="zh-CN"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</a:t>
            </a:r>
            <a:r>
              <a:rPr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SL</a:t>
            </a:r>
            <a:r>
              <a:rPr lang="zh-CN"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敏感（</a:t>
            </a:r>
            <a:r>
              <a:rPr 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不能合成</a:t>
            </a:r>
            <a:r>
              <a:rPr lang="en-US" alt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SL</a:t>
            </a:r>
            <a:r>
              <a:rPr lang="zh-CN"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</a:t>
            </a:r>
            <a:r>
              <a:rPr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②</a:t>
            </a:r>
            <a:r>
              <a:rPr lang="zh-CN"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组可知</a:t>
            </a:r>
            <a:r>
              <a:rPr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max2对SL不敏感</a:t>
            </a:r>
            <a:r>
              <a:rPr lang="zh-CN"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能合成</a:t>
            </a:r>
            <a:r>
              <a:rPr lang="en-US" altLang="zh-CN" sz="20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SL</a:t>
            </a:r>
            <a:r>
              <a:rPr lang="zh-CN"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sz="20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07985" y="2202180"/>
            <a:ext cx="5784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BCD</a:t>
            </a:r>
            <a:endParaRPr lang="en-US" altLang="zh-CN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Box 3"/>
          <p:cNvSpPr txBox="1"/>
          <p:nvPr>
            <p:custDataLst>
              <p:tags r:id="rId2"/>
            </p:custDataLst>
          </p:nvPr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三、试题分析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2"/>
          <p:cNvSpPr txBox="1"/>
          <p:nvPr/>
        </p:nvSpPr>
        <p:spPr>
          <a:xfrm>
            <a:off x="34925" y="1706563"/>
            <a:ext cx="9144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【例</a:t>
            </a:r>
            <a:r>
              <a:rPr lang="en-US" altLang="zh-CN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4.</a:t>
            </a:r>
            <a:r>
              <a:rPr lang="en-US" altLang="zh-CN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2022·</a:t>
            </a:r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湖南卷</a:t>
            </a:r>
            <a:r>
              <a:rPr lang="en-US" altLang="zh-CN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·18</a:t>
            </a:r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）】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当内外环境变化使体温波动时，皮肤及机体内部的温度感受器将信息传入体温调节中枢，通过产热和散热反应，维持体温相对稳定。回答下列问题: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en-US" altLang="zh-CN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35560" y="2647950"/>
            <a:ext cx="452183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3）若下丘脑体温调节中枢损毁，机体体温不能维持稳定。已知药物A作用于下丘脑体温调节中枢调控体温。现获得A的结构类似物M，为探究M是否也具有解热作用并通过影响下丘脑体温调节中枢调控体温，将A、M分别用生理盐水溶解后，用发热家兔模型进行了以下实验，请完善实验方案并写出实验结论。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162560" y="5501640"/>
            <a:ext cx="88265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②由甲、乙、丙三组实验结果，得出结论_____________________。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③由甲、乙、丙、丁四组实验结果，得出结论_____________________。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Text Box 3"/>
          <p:cNvSpPr txBox="1"/>
          <p:nvPr>
            <p:custDataLst>
              <p:tags r:id="rId1"/>
            </p:custDataLst>
          </p:nvPr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三、试题分析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4672330" y="2763520"/>
          <a:ext cx="3923665" cy="194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675"/>
                <a:gridCol w="2511425"/>
                <a:gridCol w="710565"/>
              </a:tblGrid>
              <a:tr h="400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分组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处理方式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结果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甲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发热家兔模型+生理盐水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发热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乙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发热家兔模型+A溶液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退热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</a:tr>
              <a:tr h="400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丙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发热家兔模型+M溶液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退热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丁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①_______________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发热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2"/>
          <p:cNvSpPr txBox="1"/>
          <p:nvPr/>
        </p:nvSpPr>
        <p:spPr>
          <a:xfrm>
            <a:off x="34925" y="1706563"/>
            <a:ext cx="9144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【例</a:t>
            </a:r>
            <a:r>
              <a:rPr lang="en-US" altLang="zh-CN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4.</a:t>
            </a:r>
            <a:r>
              <a:rPr lang="en-US" altLang="zh-CN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2022·</a:t>
            </a:r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湖南卷</a:t>
            </a:r>
            <a:r>
              <a:rPr lang="en-US" altLang="zh-CN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·18</a:t>
            </a:r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）】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当内外环境变化使体温波动时，皮肤及机体内部的温度感受器将信息传入体温调节中枢，通过产热和散热反应，维持体温相对稳定。回答下列问题: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en-US" altLang="zh-CN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35560" y="2647950"/>
            <a:ext cx="452183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（3）若下丘脑体温调节中枢损毁，机体体温不能维持稳定。已知药物A作用于下丘脑体温调节中枢调控体温。现获得A的结构类似物M，为</a:t>
            </a:r>
            <a:r>
              <a:rPr lang="zh-CN" altLang="en-US"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探究M是否也具有解热作用并通过影响下丘脑体温调节中枢调控体温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，将A、M分别用生理盐水溶解后，用发热家兔模型进行了以下实验，请完善实验方案并写出实验结论。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162560" y="5501640"/>
            <a:ext cx="88265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②由甲、乙、丙三组实验结果，得出结论_____________________。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③由甲、乙、丙、丁四组实验结果，得出结论_____________________。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Text Box 3"/>
          <p:cNvSpPr txBox="1"/>
          <p:nvPr>
            <p:custDataLst>
              <p:tags r:id="rId1"/>
            </p:custDataLst>
          </p:nvPr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三、试题分析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4672330" y="2763520"/>
          <a:ext cx="3923665" cy="192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675"/>
                <a:gridCol w="2511425"/>
                <a:gridCol w="710565"/>
              </a:tblGrid>
              <a:tr h="400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分组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处理方式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结果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甲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发热家兔模型+生理盐水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发热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乙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发热家兔模型+A溶液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退热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丙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发热家兔模型+M溶液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退热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丁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①_______________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发热</a:t>
                      </a:r>
                      <a:endParaRPr lang="en-US" altLang="en-US" sz="2000" b="1">
                        <a:solidFill>
                          <a:srgbClr val="0000FF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Text Box 2"/>
          <p:cNvSpPr txBox="1"/>
          <p:nvPr/>
        </p:nvSpPr>
        <p:spPr>
          <a:xfrm>
            <a:off x="107315" y="1712595"/>
            <a:ext cx="900493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考生只有认真细致地审题，获取题中的有效信息，如明确这个实验中的自变量有两个：一是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M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能否调控体温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，二是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是否通过影响下丘脑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才能解答该题。由表中信息可知，甲组为空白对照，发热家兔模型会出现发热的症状；乙组是加了等量用生理盐水溶解的A溶液，已知药物A作用于下丘脑体温调节中枢调控体温，因此发热家兔模型会退热；丙组是加了等量生理盐水溶解的M溶液，也会退热，说明M与药物A一样，具有解热作用。</a:t>
            </a:r>
            <a:endParaRPr lang="zh-CN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90805" y="3705225"/>
            <a:ext cx="900493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丁组小鼠出现发热症状，由于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要探究M通过影响下丘脑体温调节中枢调控体温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，实验需要遵循单一变量原则，与丙组相比，丁组的处理是①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损毁下丘脑体温调节中枢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+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发热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家兔模型+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M溶液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，由于下丘脑体温调节中枢被损毁了，M起不到调控体温的作用了，因此，丁组家兔就发热了。</a:t>
            </a:r>
            <a:endParaRPr lang="zh-CN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4295" y="5052060"/>
            <a:ext cx="900493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①损毁下丘脑体温调节中枢的发热家兔模型+M溶液</a:t>
            </a:r>
            <a:endParaRPr lang="zh-CN" altLang="en-US" sz="2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eaLnBrk="0" hangingPunct="0"/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②M与药物A一样也具有解热作用。</a:t>
            </a:r>
            <a:endParaRPr lang="zh-CN" altLang="en-US" sz="2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eaLnBrk="0" hangingPunct="0"/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③M的解热作用是通过影响下丘脑体温调节中枢来调控体温。</a:t>
            </a:r>
            <a:endParaRPr lang="zh-CN" altLang="en-US" sz="2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Text Box 3"/>
          <p:cNvSpPr txBox="1"/>
          <p:nvPr>
            <p:custDataLst>
              <p:tags r:id="rId1"/>
            </p:custDataLst>
          </p:nvPr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三、试题分析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Text Box 2"/>
          <p:cNvSpPr txBox="1"/>
          <p:nvPr/>
        </p:nvSpPr>
        <p:spPr>
          <a:xfrm>
            <a:off x="35560" y="1712595"/>
            <a:ext cx="90220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【例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5.2021·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湖南卷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·19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】</a:t>
            </a:r>
            <a:r>
              <a:rPr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生长激素对软骨细胞生长有促进作用，调节过程如图所示。回答下列问题</a:t>
            </a:r>
            <a:endParaRPr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0014" name="图片 100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5735" y="2204720"/>
            <a:ext cx="2541905" cy="245237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9050" y="2485390"/>
            <a:ext cx="614553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（1）根据示意图，可以确定软骨细胞具有_________（填“GH受体”“IGF-1受体”或“GH受体和IGF-1受体”）</a:t>
            </a:r>
            <a:endParaRPr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（2）研究人员将正常小鼠和IGF-1基因缺失小鼠分组饲养后，检测体内GH水平。据图预测，IGF-1基因缺失小鼠体内GH水平应______（填“低于”“等于”或“高于”）正常小鼠，理由是____</a:t>
            </a:r>
            <a:r>
              <a:rPr sz="2000" b="1" u="sng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</a:t>
            </a:r>
            <a:r>
              <a:rPr lang="en-US" sz="2000" b="1" u="sng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2540" y="4908550"/>
            <a:ext cx="914146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这是一道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从题图中寻找解题信息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的题。考生只要读懂了题图，第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（1）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小题简直就是送分的；第（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）小题必须依赖图中的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负反馈调节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”由于IGF-1基因缺失小鼠体内不能合成IGF-1，从而不能对垂体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分泌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GH产生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负反馈调节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作用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所以其体内GH分泌增多。</a:t>
            </a:r>
            <a:endParaRPr lang="en-US" altLang="zh-CN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三、试题分析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2"/>
          <p:cNvSpPr txBox="1"/>
          <p:nvPr/>
        </p:nvSpPr>
        <p:spPr>
          <a:xfrm>
            <a:off x="2540" y="1751330"/>
            <a:ext cx="650240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（3）研究人员拟以无生长激素受体的小鼠软骨细胞为实验材料，在细胞培养液中添加不同物质分组离体培养，验证生长激素可通过IGF-1促进软骨细胞生长，实验设计如表所示，A组为对照组。</a:t>
            </a:r>
            <a:endParaRPr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2"/>
          <p:cNvSpPr txBox="1"/>
          <p:nvPr/>
        </p:nvSpPr>
        <p:spPr>
          <a:xfrm>
            <a:off x="57785" y="4461510"/>
            <a:ext cx="891032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实验结果预测及分析：</a:t>
            </a:r>
            <a:endParaRPr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①与A组比较，在B、C和D组中，软骨细胞生长无明显变化的是_________组。</a:t>
            </a:r>
            <a:endParaRPr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②若E组培养的软骨细胞较A组生长明显加快，结合本实验目的，推测E组培养液中添加物质是_________。</a:t>
            </a:r>
            <a:endParaRPr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0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7490" y="2204720"/>
            <a:ext cx="2541905" cy="2452370"/>
          </a:xfrm>
          <a:prstGeom prst="rect">
            <a:avLst/>
          </a:prstGeom>
        </p:spPr>
      </p:pic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三、试题分析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80010" y="3048000"/>
          <a:ext cx="6396990" cy="110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810"/>
                <a:gridCol w="514350"/>
                <a:gridCol w="857885"/>
                <a:gridCol w="1002665"/>
                <a:gridCol w="1862455"/>
                <a:gridCol w="758825"/>
              </a:tblGrid>
              <a:tr h="400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组别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 New Romans" charset="0"/>
                        </a:rPr>
                        <a:t> C 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 New Romans" charset="0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E</a:t>
                      </a:r>
                      <a:endParaRPr lang="en-US" altLang="zh-CN" sz="20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392" marR="91392" marT="45759" marB="45759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培养液中添加物质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无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GH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IGF-1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正常小鼠去垂体后的血清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zh-CN" altLang="en-US" sz="2000" b="1" dirty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？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392" marR="91392" marT="45748" marB="4574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2"/>
          <p:cNvSpPr txBox="1"/>
          <p:nvPr/>
        </p:nvSpPr>
        <p:spPr>
          <a:xfrm>
            <a:off x="2540" y="1751330"/>
            <a:ext cx="650240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（3）研究人员拟以</a:t>
            </a:r>
            <a:r>
              <a:rPr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无生长激素受体</a:t>
            </a:r>
            <a:r>
              <a:rPr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的小鼠软骨细胞为实验材料，在细胞培养液中添加不同物质分组离体培养，</a:t>
            </a:r>
            <a:r>
              <a:rPr sz="2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验证生长激素可通过IGF-1促进软骨细胞生长</a:t>
            </a:r>
            <a:r>
              <a:rPr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，实验设计如表所示，A组为对照组。</a:t>
            </a:r>
            <a:endParaRPr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2"/>
          <p:cNvSpPr txBox="1"/>
          <p:nvPr/>
        </p:nvSpPr>
        <p:spPr>
          <a:xfrm>
            <a:off x="57785" y="4461510"/>
            <a:ext cx="891032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实验结果预测及分析：</a:t>
            </a:r>
            <a:endParaRPr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①与A组比较，在B、C和D组中，软骨细胞生长无明显变化的是_________组。</a:t>
            </a:r>
            <a:endParaRPr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②若E组培养的软骨细胞较A组生长明显加快，结合本实验目的，推测E组培养液中添加物质是_________。</a:t>
            </a:r>
            <a:endParaRPr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0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7490" y="2204720"/>
            <a:ext cx="2541905" cy="2452370"/>
          </a:xfrm>
          <a:prstGeom prst="rect">
            <a:avLst/>
          </a:prstGeom>
        </p:spPr>
      </p:pic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 Box 3"/>
          <p:cNvSpPr txBox="1"/>
          <p:nvPr>
            <p:custDataLst>
              <p:tags r:id="rId2"/>
            </p:custDataLst>
          </p:nvPr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三、试题分析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80010" y="3048000"/>
          <a:ext cx="6396990" cy="110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810"/>
                <a:gridCol w="514350"/>
                <a:gridCol w="857885"/>
                <a:gridCol w="1002665"/>
                <a:gridCol w="1862455"/>
                <a:gridCol w="758825"/>
              </a:tblGrid>
              <a:tr h="4000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组别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 New Romans" charset="0"/>
                        </a:rPr>
                        <a:t> C 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 New Romans" charset="0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E</a:t>
                      </a:r>
                      <a:endParaRPr lang="en-US" altLang="zh-CN" sz="20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392" marR="91392" marT="45759" marB="45759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培养液中添加物质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无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GH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IGF-1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正常小鼠去垂体后的血清</a:t>
                      </a:r>
                      <a:endParaRPr lang="en-US" altLang="en-US" sz="2000" b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76200" marR="76200" marT="47625" marB="47625" vert="horz" anchor="ctr" anchorCtr="0"/>
                </a:tc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2000" b="1" dirty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zh-CN" altLang="en-US" sz="2000" b="1" dirty="0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？</a:t>
                      </a:r>
                      <a:endParaRPr lang="zh-CN" altLang="en-US" sz="2000" b="1" dirty="0">
                        <a:solidFill>
                          <a:srgbClr val="0000FF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392" marR="91392" marT="45748" marB="4574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2"/>
          <p:cNvSpPr txBox="1"/>
          <p:nvPr/>
        </p:nvSpPr>
        <p:spPr>
          <a:xfrm>
            <a:off x="-41910" y="1751330"/>
            <a:ext cx="92621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解答第（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）小题，除了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读懂题图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外，还要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抓住题表信息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7785" y="2237105"/>
            <a:ext cx="917638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①以无生长激素受体的小鼠软骨细胞为实验材料，</a:t>
            </a:r>
            <a:r>
              <a:rPr 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组为对照组，其他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组为实验组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B组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虽然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添加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了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GH，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但没用；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C组添加IGF-1，可促进软骨细胞生长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；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D组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加入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正常小鼠去垂体后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血清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，但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不含GH，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不能促进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肝脏细胞分泌IGF-1，软骨细胞也不能生长。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因此，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与A组比较，软骨细胞生长无明显变化的是</a:t>
            </a:r>
            <a:r>
              <a:rPr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</a:t>
            </a:r>
            <a:r>
              <a:rPr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组。</a:t>
            </a:r>
            <a:r>
              <a:rPr 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endParaRPr 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41275" y="3942715"/>
            <a:ext cx="917638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②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由于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E组培养的软骨细胞较A组生长明显加快，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则可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推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知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添加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在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E组培养液中的物质中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肯定</a:t>
            </a:r>
            <a:r>
              <a:rPr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含有IGF-1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而且要与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D组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形成鲜明对照。既然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组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添加的物质是</a:t>
            </a:r>
            <a:r>
              <a:rPr 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en-US"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正常小鼠去垂体后的血清</a:t>
            </a:r>
            <a:r>
              <a:rPr 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，则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E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组应该添加</a:t>
            </a:r>
            <a:r>
              <a:rPr 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en-US" sz="20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正常小鼠去垂体后+GH的血清</a:t>
            </a:r>
            <a:r>
              <a:rPr 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特别注意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，不是</a:t>
            </a:r>
            <a:r>
              <a:rPr lang="en-US" sz="2000" dirty="0">
                <a:solidFill>
                  <a:schemeClr val="bg1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en-US" sz="2000">
                <a:solidFill>
                  <a:srgbClr val="FFFF00"/>
                </a:solidFill>
                <a:latin typeface="黑体" panose="02010609060101010101" pitchFamily="49" charset="-122"/>
                <a:cs typeface="宋体" panose="02010600030101010101" pitchFamily="2" charset="-122"/>
                <a:sym typeface="+mn-ea"/>
              </a:rPr>
              <a:t>正常小鼠去垂体后的血清+GH</a:t>
            </a:r>
            <a:r>
              <a:rPr lang="en-US" sz="2000" dirty="0">
                <a:solidFill>
                  <a:schemeClr val="bg1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，想一想，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为什么？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 Box 3"/>
          <p:cNvSpPr txBox="1"/>
          <p:nvPr>
            <p:custDataLst>
              <p:tags r:id="rId1"/>
            </p:custDataLst>
          </p:nvPr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三、试题分析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Text Box 2"/>
          <p:cNvSpPr txBox="1"/>
          <p:nvPr/>
        </p:nvSpPr>
        <p:spPr>
          <a:xfrm>
            <a:off x="24765" y="5289550"/>
            <a:ext cx="917638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因为去垂体后的正常小鼠体内，才有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肝脏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，只要有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GH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，就能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促进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肝脏细胞分泌IGF-1，软骨细胞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就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能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快速</a:t>
            </a:r>
            <a:r>
              <a:rPr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生长。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如果只有血清，没有肝脏，不能产生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IGF-1.</a:t>
            </a:r>
            <a:endParaRPr lang="en-US" altLang="zh-CN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2"/>
          <p:cNvSpPr txBox="1"/>
          <p:nvPr/>
        </p:nvSpPr>
        <p:spPr>
          <a:xfrm>
            <a:off x="-41910" y="1751330"/>
            <a:ext cx="92621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从上面分析的例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、例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可知，两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道题都是针对新的植物激素来设计的嫁接实验，命题风格几乎相同。</a:t>
            </a:r>
            <a:r>
              <a:rPr 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为什么？</a:t>
            </a:r>
            <a:endParaRPr lang="zh-CN" sz="2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 Box 3"/>
          <p:cNvSpPr txBox="1"/>
          <p:nvPr>
            <p:custDataLst>
              <p:tags r:id="rId1"/>
            </p:custDataLst>
          </p:nvPr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三、试题分析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Text Box 2"/>
          <p:cNvSpPr txBox="1"/>
          <p:nvPr/>
        </p:nvSpPr>
        <p:spPr>
          <a:xfrm>
            <a:off x="-58420" y="2524125"/>
            <a:ext cx="92621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同理，从例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、例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可知，两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道题的实验设计，所设的问题数量、答题要求等命题风格也几乎相同。</a:t>
            </a:r>
            <a:r>
              <a:rPr 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为什么？</a:t>
            </a:r>
            <a:endParaRPr lang="zh-CN" sz="2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-74930" y="3296920"/>
            <a:ext cx="92621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因为两年来，命植物生理题的教授是同一人，命生命活动调节题的教授，也是同一人。这些命题专家，很可能今年还会继续命题。</a:t>
            </a:r>
            <a:endParaRPr lang="zh-CN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-19685" y="4069715"/>
            <a:ext cx="92621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因此，建议老师们回家之后，好好研究去年、前年的湖南卷。</a:t>
            </a:r>
            <a:endParaRPr lang="zh-CN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 Box 3"/>
          <p:cNvSpPr txBox="1"/>
          <p:nvPr>
            <p:custDataLst>
              <p:tags r:id="rId1"/>
            </p:custDataLst>
          </p:nvPr>
        </p:nvSpPr>
        <p:spPr>
          <a:xfrm>
            <a:off x="138430" y="195580"/>
            <a:ext cx="954214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对二轮复习课堂的指导</a:t>
            </a:r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（以光合作用和细胞呼吸第一课时为例）</a:t>
            </a:r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45" y="1207135"/>
            <a:ext cx="6475730" cy="1005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45" y="2212340"/>
            <a:ext cx="6172200" cy="1104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45" y="3317240"/>
            <a:ext cx="7353300" cy="558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45" y="3876040"/>
            <a:ext cx="4762500" cy="16192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45" y="5495290"/>
            <a:ext cx="7404100" cy="1047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13575" y="1207135"/>
            <a:ext cx="1881505" cy="21062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0345" y="3802380"/>
            <a:ext cx="3595370" cy="1770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97345" y="2080260"/>
            <a:ext cx="801370" cy="12331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91780" y="3045460"/>
            <a:ext cx="1003935" cy="18611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41945" y="4681855"/>
            <a:ext cx="953770" cy="18611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46520" y="1837055"/>
            <a:ext cx="20212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None/>
            </a:pPr>
            <a:r>
              <a:rPr lang="zh-CN" altLang="en-US" sz="1800">
                <a:solidFill>
                  <a:srgbClr val="0000FF"/>
                </a:solidFill>
                <a:latin typeface="黑体" panose="02010609060101010101" pitchFamily="49" charset="-122"/>
                <a:sym typeface="+mn-ea"/>
              </a:rPr>
              <a:t>能运用结构与功能观、物质与能量观举例说出光合作用中的物质与能量转换。</a:t>
            </a:r>
            <a:endParaRPr lang="zh-CN" altLang="en-US" sz="1800">
              <a:solidFill>
                <a:srgbClr val="0000FF"/>
              </a:solidFill>
              <a:latin typeface="黑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28765" y="3689350"/>
            <a:ext cx="22669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None/>
            </a:pPr>
            <a:r>
              <a:rPr lang="zh-CN" altLang="en-US" sz="1800">
                <a:solidFill>
                  <a:srgbClr val="0000FF"/>
                </a:solidFill>
                <a:latin typeface="黑体" panose="02010609060101010101" pitchFamily="49" charset="-122"/>
                <a:sym typeface="+mn-ea"/>
              </a:rPr>
              <a:t>面对生产、生活中与光合作用相关的问题展开讨论</a:t>
            </a:r>
            <a:endParaRPr lang="zh-CN" altLang="en-US" sz="1800">
              <a:solidFill>
                <a:srgbClr val="0000FF"/>
              </a:solidFill>
              <a:latin typeface="黑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00345" y="4395470"/>
            <a:ext cx="14966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None/>
            </a:pPr>
            <a:r>
              <a:rPr lang="zh-CN" altLang="en-US" sz="1800">
                <a:solidFill>
                  <a:srgbClr val="0000FF"/>
                </a:solidFill>
                <a:latin typeface="黑体" panose="02010609060101010101" pitchFamily="49" charset="-122"/>
                <a:sym typeface="+mn-ea"/>
              </a:rPr>
              <a:t>设计并实施光合作用探究实验方案</a:t>
            </a:r>
            <a:endParaRPr lang="zh-CN" altLang="en-US" sz="1800">
              <a:solidFill>
                <a:srgbClr val="0000FF"/>
              </a:solidFill>
              <a:latin typeface="黑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98715" y="5086350"/>
            <a:ext cx="14966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None/>
            </a:pPr>
            <a:r>
              <a:rPr lang="zh-CN" altLang="en-US" sz="1800">
                <a:solidFill>
                  <a:srgbClr val="0000FF"/>
                </a:solidFill>
                <a:latin typeface="黑体" panose="02010609060101010101" pitchFamily="49" charset="-122"/>
                <a:sym typeface="+mn-ea"/>
              </a:rPr>
              <a:t>人与自然和谐共处，参与绿色行动</a:t>
            </a:r>
            <a:endParaRPr lang="zh-CN" altLang="en-US" sz="1800">
              <a:solidFill>
                <a:srgbClr val="0000FF"/>
              </a:solidFill>
              <a:latin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92393" y="2403475"/>
            <a:ext cx="9034462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</a:t>
            </a:r>
            <a:r>
              <a:rPr lang="zh-CN" altLang="zh-CN" sz="28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《生物学普通高中课程标准》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为了迎接“四新”，每位高三老师手中必须有一本《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生物学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普通高中课程标准》，并将新课标置于案头，以备随时翻阅；</a:t>
            </a:r>
            <a:endParaRPr lang="zh-CN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在集体备课时，备课组长要组织老师认真领会新课标精神，尤其是课标对本节教学内容的“学科核心素养水平”的考查要求。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73978" y="1756728"/>
            <a:ext cx="9017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1.</a:t>
            </a:r>
            <a:r>
              <a:rPr lang="zh-CN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新课标</a:t>
            </a:r>
            <a:endParaRPr lang="zh-CN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1" name="Text Box 3"/>
          <p:cNvSpPr txBox="1"/>
          <p:nvPr/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四新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高考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Rectangle 2"/>
          <p:cNvSpPr txBox="1"/>
          <p:nvPr/>
        </p:nvSpPr>
        <p:spPr>
          <a:xfrm>
            <a:off x="492125" y="500380"/>
            <a:ext cx="8001000" cy="7556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>
              <a:buClrTx/>
              <a:buFontTx/>
            </a:pPr>
            <a:r>
              <a:rPr lang="en-US" altLang="zh-CN" sz="320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以光合作用这一</a:t>
            </a:r>
            <a:r>
              <a:rPr lang="zh-CN" altLang="zh-CN" sz="320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重要概念为例：</a:t>
            </a:r>
            <a:endParaRPr lang="zh-CN" altLang="zh-CN" sz="3200" dirty="0">
              <a:solidFill>
                <a:srgbClr val="FFFF00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17475" y="1774825"/>
          <a:ext cx="8931275" cy="4986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510"/>
                <a:gridCol w="2921000"/>
                <a:gridCol w="1786255"/>
                <a:gridCol w="1786255"/>
                <a:gridCol w="1786255"/>
              </a:tblGrid>
              <a:tr h="39624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水平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质量描述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624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生命观念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科学思维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科学探究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社会责任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310640">
                <a:tc>
                  <a:txBody>
                    <a:bodyPr/>
                    <a:p>
                      <a:pPr algn="ctr">
                        <a:lnSpc>
                          <a:spcPct val="23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能运用结构与功能观、物质与能量观举例说出光合作用中的物质与能量转换。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005840">
                <a:tc>
                  <a:txBody>
                    <a:bodyPr/>
                    <a:p>
                      <a:pPr algn="ctr">
                        <a:lnSpc>
                          <a:spcPct val="19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设计并实施光合作用探究实验方案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148080">
                <a:tc>
                  <a:txBody>
                    <a:bodyPr/>
                    <a:p>
                      <a:pPr algn="ctr">
                        <a:lnSpc>
                          <a:spcPct val="26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面对生产、生活中与光合作用相关的问题展开讨论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人与自然和谐共处，参与绿色行动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 Box 3"/>
          <p:cNvSpPr txBox="1"/>
          <p:nvPr>
            <p:custDataLst>
              <p:tags r:id="rId1"/>
            </p:custDataLst>
          </p:nvPr>
        </p:nvSpPr>
        <p:spPr>
          <a:xfrm>
            <a:off x="298450" y="99695"/>
            <a:ext cx="51288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四、对我的启发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174625" y="683260"/>
            <a:ext cx="8517890" cy="6000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二轮复习备考对老师备课的要求很高，知识的整合，情境的选择，考试方向的把握等。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怎么备课？我的思考：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先研究课程标准，把握该专题复习内容的质量描述。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把二轮书及配套练习该专题涉及的所有相关练习（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2021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年，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2022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年新高考地区的高考题和模拟题）全部做完，进行分类，从而才能提高课堂效率。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确定该专题的课时数及每个课时讲的内容。一个课时的内容需结合考向，提取近两年题目情境并设计问题带领学生进行讨论分析及延伸，也可直接选择相关情境的题目作为例题，每个情境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1-2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道题，把复习课和习题课融合在一起，培养学生解决问题的能力，提高课堂效率。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 Box 3"/>
          <p:cNvSpPr txBox="1"/>
          <p:nvPr>
            <p:custDataLst>
              <p:tags r:id="rId1"/>
            </p:custDataLst>
          </p:nvPr>
        </p:nvSpPr>
        <p:spPr>
          <a:xfrm>
            <a:off x="298450" y="99695"/>
            <a:ext cx="51288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四、对我的启发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Text Box 3"/>
          <p:cNvSpPr txBox="1"/>
          <p:nvPr>
            <p:custDataLst>
              <p:tags r:id="rId2"/>
            </p:custDataLst>
          </p:nvPr>
        </p:nvSpPr>
        <p:spPr>
          <a:xfrm>
            <a:off x="154305" y="683260"/>
            <a:ext cx="8835390" cy="6554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光合作用和细胞呼吸涉及的新情境：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光呼吸。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2.C</a:t>
            </a:r>
            <a:r>
              <a:rPr lang="en-US" altLang="zh-CN" sz="2800" b="1" baseline="-25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植物，景天科植物的特殊光合作用过程。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农业生产实践涉及的合理施肥，中耕松土，合理密植，轮作，间作，套种。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库源关系，即去除果实对植株叶片光合作用的影响。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5.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磷酸转运器，涉及有机物的合成，运输和储存问题。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5.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种子的萌发和植株的生长与光合作用和细胞呼吸的关系。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6.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人工合成淀粉新途径。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7.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间隔光照，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cs typeface="黑体" panose="02010609060101010101" pitchFamily="49" charset="-122"/>
                <a:sym typeface="+mn-ea"/>
              </a:rPr>
              <a:t>部分遮阴，间隔低温等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处理对植株光合作用的影响。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8.......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（平时做题有意识地积攒好情境）</a:t>
            </a:r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Text Box 2"/>
          <p:cNvSpPr txBox="1"/>
          <p:nvPr/>
        </p:nvSpPr>
        <p:spPr>
          <a:xfrm>
            <a:off x="0" y="62674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二、学会审题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3"/>
          <p:cNvSpPr txBox="1"/>
          <p:nvPr>
            <p:custDataLst>
              <p:tags r:id="rId1"/>
            </p:custDataLst>
          </p:nvPr>
        </p:nvSpPr>
        <p:spPr>
          <a:xfrm>
            <a:off x="1491615" y="3018790"/>
            <a:ext cx="883539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谢谢各位老师的聆听，请指正！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TextBox 4"/>
          <p:cNvSpPr txBox="1"/>
          <p:nvPr/>
        </p:nvSpPr>
        <p:spPr>
          <a:xfrm>
            <a:off x="179388" y="1701800"/>
            <a:ext cx="8812212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以生物学的四大学科核心素养</a:t>
            </a:r>
            <a:r>
              <a: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为例，新课标对每一核心素养都进行了水平划分，并提出了具体要求，如素养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中的生命观念</a:t>
            </a:r>
            <a:r>
              <a: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endParaRPr lang="zh-CN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9063" y="2552700"/>
          <a:ext cx="8921750" cy="418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40"/>
                <a:gridCol w="7941310"/>
              </a:tblGrid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素养水平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素养</a:t>
                      </a: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1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：生命观念（以结构与功能观为例）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90270">
                <a:tc>
                  <a:txBody>
                    <a:bodyPr/>
                    <a:p>
                      <a:pPr>
                        <a:lnSpc>
                          <a:spcPct val="18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水平</a:t>
                      </a: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1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FFFF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初步具有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结构与功能相适应的观念以及生物进化观念，能从分子与细胞水平认识生物体的结构与功能是相适应的。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76250">
                <a:tc>
                  <a:txBody>
                    <a:bodyPr/>
                    <a:p>
                      <a:pPr>
                        <a:lnSpc>
                          <a:spcPct val="18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水平</a:t>
                      </a: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2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FFFF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具有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结构与功能相适应的观念和生物进化观念，并能运用这些观念分析和解释</a:t>
                      </a:r>
                      <a:r>
                        <a:rPr lang="zh-CN" altLang="en-US" sz="2400" b="1">
                          <a:solidFill>
                            <a:srgbClr val="FFFF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简单情境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中的生命现象。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>
                        <a:lnSpc>
                          <a:spcPct val="18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水平</a:t>
                      </a: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3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FFFF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具有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结构与功能相适应的观念和生物进化观念，并能运用这些观念分析解释较为</a:t>
                      </a:r>
                      <a:r>
                        <a:rPr lang="zh-CN" altLang="en-US" sz="2400" b="1">
                          <a:solidFill>
                            <a:srgbClr val="FFFF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复杂情境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中的生命现象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76250">
                <a:tc>
                  <a:txBody>
                    <a:bodyPr/>
                    <a:p>
                      <a:pPr>
                        <a:lnSpc>
                          <a:spcPct val="18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水平</a:t>
                      </a: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4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FFFF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具有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结构与功能相适应的观念和生物进化观念，并能基于这些观念</a:t>
                      </a:r>
                      <a:r>
                        <a:rPr lang="zh-CN" altLang="en-US" sz="2400" b="1">
                          <a:solidFill>
                            <a:srgbClr val="FFFF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识别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身边的虚假宣传和无科学依据的传言。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4341" name="Text Box 3"/>
          <p:cNvSpPr txBox="1"/>
          <p:nvPr>
            <p:custDataLst>
              <p:tags r:id="rId2"/>
            </p:custDataLst>
          </p:nvPr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四新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高考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Box 4"/>
          <p:cNvSpPr txBox="1"/>
          <p:nvPr/>
        </p:nvSpPr>
        <p:spPr>
          <a:xfrm>
            <a:off x="179388" y="1774825"/>
            <a:ext cx="8812212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学业质量是学生在完成本学科课程学习后的学业成就表现。学业质量标准依据核心素养的四个维度，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明确将学业质量划分为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1~4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级不同水平。这也是今后</a:t>
            </a:r>
            <a:r>
              <a:rPr lang="zh-CN" altLang="en-US" sz="240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开展教学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组织复习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以及</a:t>
            </a:r>
            <a:r>
              <a:rPr lang="zh-CN" altLang="en-US" sz="240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高考命题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的主要依据。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7475" y="3424873"/>
          <a:ext cx="8931275" cy="301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/>
                <a:gridCol w="2080895"/>
                <a:gridCol w="2089785"/>
                <a:gridCol w="2089785"/>
                <a:gridCol w="2080260"/>
              </a:tblGrid>
              <a:tr h="50292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水平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质量描述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0292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素养</a:t>
                      </a:r>
                      <a:r>
                        <a:rPr lang="en-US" altLang="zh-CN" sz="2400" b="1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altLang="zh-CN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素养</a:t>
                      </a:r>
                      <a:r>
                        <a:rPr lang="en-US" altLang="zh-CN" sz="2400" b="1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altLang="zh-CN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素养</a:t>
                      </a:r>
                      <a:r>
                        <a:rPr lang="en-US" altLang="zh-CN" sz="2400" b="1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altLang="zh-CN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素养</a:t>
                      </a:r>
                      <a:r>
                        <a:rPr lang="en-US" altLang="zh-CN" sz="2400" b="1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altLang="zh-CN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02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altLang="zh-CN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生命观念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科学思维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科学探究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社会责任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02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altLang="zh-CN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生命观念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科学思维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科学探究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社会责任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02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altLang="zh-CN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生命观念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科学思维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科学探究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社会责任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02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altLang="zh-CN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生命观念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科学思维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科学探究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社会责任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4341" name="Text Box 3"/>
          <p:cNvSpPr txBox="1"/>
          <p:nvPr>
            <p:custDataLst>
              <p:tags r:id="rId2"/>
            </p:custDataLst>
          </p:nvPr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四新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高考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Rectangle 2"/>
          <p:cNvSpPr txBox="1"/>
          <p:nvPr/>
        </p:nvSpPr>
        <p:spPr>
          <a:xfrm>
            <a:off x="574675" y="476250"/>
            <a:ext cx="8001000" cy="7556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>
              <a:buClrTx/>
              <a:buFontTx/>
            </a:pPr>
            <a:r>
              <a:rPr lang="en-US" altLang="zh-CN" sz="320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  <a:sym typeface="宋体" panose="02010600030101010101" pitchFamily="2" charset="-122"/>
              </a:rPr>
              <a:t>以光合作用这一</a:t>
            </a:r>
            <a:r>
              <a:rPr lang="zh-CN" altLang="zh-CN" sz="320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重要概念为例：</a:t>
            </a:r>
            <a:endParaRPr lang="zh-CN" altLang="zh-CN" sz="3200" dirty="0">
              <a:solidFill>
                <a:srgbClr val="FFFF00"/>
              </a:solidFill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17475" y="1774825"/>
          <a:ext cx="8931275" cy="4986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510"/>
                <a:gridCol w="2921000"/>
                <a:gridCol w="1786255"/>
                <a:gridCol w="1786255"/>
                <a:gridCol w="1786255"/>
              </a:tblGrid>
              <a:tr h="39624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水平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质量描述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624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生命观念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科学思维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科学探究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社会责任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310640">
                <a:tc>
                  <a:txBody>
                    <a:bodyPr/>
                    <a:p>
                      <a:pPr algn="ctr">
                        <a:lnSpc>
                          <a:spcPct val="23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能运用结构与功能观、物质与能量观举例说出光合作用中的物质与能量转换。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005840">
                <a:tc>
                  <a:txBody>
                    <a:bodyPr/>
                    <a:p>
                      <a:pPr algn="ctr">
                        <a:lnSpc>
                          <a:spcPct val="19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设计并实施光合作用探究实验方案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148080">
                <a:tc>
                  <a:txBody>
                    <a:bodyPr/>
                    <a:p>
                      <a:pPr algn="ctr">
                        <a:lnSpc>
                          <a:spcPct val="26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面对生产、生活中与光合作用相关的问题展开讨论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人与自然和谐共处，参与绿色行动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2"/>
          <p:cNvSpPr txBox="1"/>
          <p:nvPr/>
        </p:nvSpPr>
        <p:spPr>
          <a:xfrm>
            <a:off x="73978" y="1756728"/>
            <a:ext cx="9017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2.</a:t>
            </a:r>
            <a:r>
              <a:rPr lang="zh-CN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新课程</a:t>
            </a:r>
            <a:endParaRPr lang="zh-CN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2"/>
          <p:cNvSpPr txBox="1"/>
          <p:nvPr/>
        </p:nvSpPr>
        <p:spPr>
          <a:xfrm>
            <a:off x="60325" y="2225993"/>
            <a:ext cx="8839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新课程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国家课程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地方课程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校本课程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15" y="2783523"/>
            <a:ext cx="88392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）国家课程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=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由中央教育行政机构编制和审定的课程，其管理权属于教育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部，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是一级课程。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我们所用的《生物学》就是国家课程。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305" y="4058603"/>
            <a:ext cx="883920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）地方课程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=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由省、自治区、直辖市教育行政机构和教育科研机构编订的课程，属二级课程</a:t>
            </a:r>
            <a:r>
              <a:rPr 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</a:t>
            </a:r>
            <a:r>
              <a:rPr lang="zh-CN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省自己命题的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6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个</a:t>
            </a:r>
            <a:r>
              <a:rPr lang="zh-CN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学科应该适当关注一些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地方课程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的融入，因为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2021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2022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届湖南卷上就已经留下了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地方课程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的痕迹。如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杂交水稻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等富有湖南特色的知识，在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2022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届湖南生物卷试题中就出现了：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341" name="Text Box 3"/>
          <p:cNvSpPr txBox="1"/>
          <p:nvPr/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四新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高考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2"/>
          <p:cNvSpPr txBox="1"/>
          <p:nvPr/>
        </p:nvSpPr>
        <p:spPr>
          <a:xfrm>
            <a:off x="60325" y="2297748"/>
            <a:ext cx="88392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【</a:t>
            </a:r>
            <a:r>
              <a:rPr lang="zh-CN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1.2022</a:t>
            </a:r>
            <a:r>
              <a:rPr lang="en-US" altLang="zh-CN" sz="20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.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湖南生物卷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17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】</a:t>
            </a:r>
            <a:r>
              <a:rPr lang="zh-CN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将纯净水洗净的河沙倒入洁净的玻璃缸中制成沙床，作为种子萌发和植株生长的基质。某杂交水稻品种在光照强度为8～10μmol/（s·m</a:t>
            </a:r>
            <a:r>
              <a:rPr lang="zh-CN" altLang="zh-CN" sz="2000" b="1" baseline="30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）时，固定的CO</a:t>
            </a:r>
            <a:r>
              <a:rPr lang="zh-CN" altLang="zh-CN" sz="2000" b="1" baseline="-25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量等于呼吸作用释放的CO</a:t>
            </a:r>
            <a:r>
              <a:rPr lang="zh-CN" altLang="zh-CN" sz="2000" b="1" baseline="-25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量;日照时长短于12小时才能开花。将新采收并解除休眠的该水稻种子表面消毒，浸种1天后，播种于沙床上。将沙床置于人工气候室中，保湿透气，昼/夜温为35℃/25℃，光照强度为2μmol/（s·m</a:t>
            </a:r>
            <a:r>
              <a:rPr lang="zh-CN" altLang="zh-CN" sz="2000" b="1" baseline="30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），每天光照时长为14小时。回答下列问题:</a:t>
            </a:r>
            <a:endParaRPr lang="zh-CN" altLang="zh-CN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（1）在此条件下，该水稻种子____（填“能”或“不能”）萌发并成苗（以株高≥2厘米，至少1片绿叶视为成苗），理由是__________________。</a:t>
            </a:r>
            <a:endParaRPr lang="zh-CN" altLang="zh-CN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73978" y="1756728"/>
            <a:ext cx="9017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2.</a:t>
            </a:r>
            <a:r>
              <a:rPr lang="zh-CN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新课程</a:t>
            </a:r>
            <a:endParaRPr lang="zh-CN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1" name="Text Box 3"/>
          <p:cNvSpPr txBox="1"/>
          <p:nvPr/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四新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高考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8371" name="Text Box 2"/>
          <p:cNvSpPr txBox="1"/>
          <p:nvPr>
            <p:custDataLst>
              <p:tags r:id="rId1"/>
            </p:custDataLst>
          </p:nvPr>
        </p:nvSpPr>
        <p:spPr>
          <a:xfrm>
            <a:off x="35878" y="4785995"/>
            <a:ext cx="8964612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能（1分）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endParaRPr lang="en-US" altLang="zh-CN" sz="2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000" b="1" dirty="0">
                <a:solidFill>
                  <a:srgbClr val="FFFF00"/>
                </a:solidFill>
                <a:latin typeface="Calibri" panose="020F0502020204030204" charset="0"/>
                <a:ea typeface="黑体" panose="02010609060101010101" pitchFamily="49" charset="-122"/>
                <a:sym typeface="+mn-ea"/>
              </a:rPr>
              <a:t>①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活种子，</a:t>
            </a:r>
            <a:r>
              <a:rPr lang="zh-CN" altLang="en-US" sz="2000" b="1" dirty="0">
                <a:solidFill>
                  <a:srgbClr val="FFFF00"/>
                </a:solidFill>
                <a:latin typeface="Calibri" panose="020F0502020204030204" charset="0"/>
                <a:ea typeface="黑体" panose="02010609060101010101" pitchFamily="49" charset="-122"/>
                <a:sym typeface="+mn-ea"/>
              </a:rPr>
              <a:t>②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胚乳中储存的营养物质可为种子萌发提供能源；</a:t>
            </a:r>
            <a:r>
              <a:rPr lang="zh-CN" altLang="en-US" sz="2000" b="1" dirty="0">
                <a:solidFill>
                  <a:srgbClr val="FFFF00"/>
                </a:solidFill>
                <a:latin typeface="Calibri" panose="020F0502020204030204" charset="0"/>
                <a:ea typeface="黑体" panose="02010609060101010101" pitchFamily="49" charset="-122"/>
                <a:sym typeface="+mn-ea"/>
              </a:rPr>
              <a:t>③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有适宜的外部条件如水分、温度、氧气（答全才给分）。</a:t>
            </a:r>
            <a:endParaRPr lang="zh-CN" altLang="en-US" sz="2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000" b="1" dirty="0">
                <a:solidFill>
                  <a:srgbClr val="FFFF00"/>
                </a:solidFill>
                <a:ea typeface="黑体" panose="02010609060101010101" pitchFamily="49" charset="-122"/>
                <a:sym typeface="+mn-ea"/>
              </a:rPr>
              <a:t>        </a:t>
            </a:r>
            <a:r>
              <a:rPr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注：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①②③中，</a:t>
            </a:r>
            <a:r>
              <a:rPr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答对1点计</a:t>
            </a:r>
            <a:r>
              <a:rPr 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分。</a:t>
            </a:r>
            <a:endParaRPr lang="zh-CN" altLang="en-US" sz="2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8371" grpId="0"/>
      <p:bldP spid="5837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2"/>
          <p:cNvSpPr txBox="1"/>
          <p:nvPr/>
        </p:nvSpPr>
        <p:spPr>
          <a:xfrm>
            <a:off x="60325" y="2297748"/>
            <a:ext cx="883920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【</a:t>
            </a:r>
            <a:r>
              <a:rPr lang="zh-CN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1.2022</a:t>
            </a:r>
            <a:r>
              <a:rPr lang="en-US" altLang="zh-CN" sz="20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.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湖南生物卷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17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】</a:t>
            </a:r>
            <a:endParaRPr lang="zh-CN" altLang="zh-CN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（2）若将该水稻适龄秧苗栽植于上述沙床上，光照强度为10μmol/（s·m</a:t>
            </a:r>
            <a:r>
              <a:rPr lang="zh-CN" altLang="zh-CN" sz="2000" b="1" baseline="30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），其他条件与上述实验相同，该水稻</a:t>
            </a:r>
            <a:r>
              <a:rPr lang="en-US" altLang="zh-CN" sz="2000" b="1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</a:t>
            </a:r>
            <a:r>
              <a:rPr lang="zh-CN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（填“能”或“不能”）繁育出新的种子，理由是</a:t>
            </a:r>
            <a:r>
              <a:rPr lang="en-US" altLang="zh-CN" sz="2000" b="1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          </a:t>
            </a:r>
            <a:r>
              <a:rPr lang="zh-CN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（答出两点即可）。</a:t>
            </a:r>
            <a:endParaRPr lang="zh-CN" altLang="zh-CN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73978" y="1756728"/>
            <a:ext cx="9017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2.</a:t>
            </a:r>
            <a:r>
              <a:rPr lang="zh-CN" altLang="zh-CN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新课程</a:t>
            </a:r>
            <a:endParaRPr lang="zh-CN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1" name="Text Box 3"/>
          <p:cNvSpPr txBox="1"/>
          <p:nvPr/>
        </p:nvSpPr>
        <p:spPr>
          <a:xfrm>
            <a:off x="323850" y="694690"/>
            <a:ext cx="39608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四新</a:t>
            </a:r>
            <a:r>
              <a:rPr lang="en-US" altLang="zh-CN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高考</a:t>
            </a:r>
            <a:endParaRPr lang="zh-CN" altLang="en-US" sz="3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107633" y="3722370"/>
            <a:ext cx="8964612" cy="24301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sz="2000" b="1" dirty="0">
                <a:solidFill>
                  <a:srgbClr val="FFFF00"/>
                </a:solidFill>
                <a:ea typeface="黑体" panose="02010609060101010101" pitchFamily="49" charset="-122"/>
              </a:rPr>
              <a:t>不能  </a:t>
            </a:r>
            <a:r>
              <a:rPr 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2分</a:t>
            </a:r>
            <a:r>
              <a:rPr 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sz="2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000" b="1" dirty="0">
                <a:solidFill>
                  <a:srgbClr val="FFFF00"/>
                </a:solidFill>
                <a:ea typeface="黑体" panose="02010609060101010101" pitchFamily="49" charset="-122"/>
              </a:rPr>
              <a:t>       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空（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分）</a:t>
            </a:r>
            <a:endParaRPr lang="zh-CN" altLang="en-US" sz="2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①日照时长短于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12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小时水稻才能开花，而该题中日照时长为</a:t>
            </a:r>
            <a:r>
              <a:rPr lang="en-US" altLang="zh-CN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14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小时，不能满足开花要求；②光照强度为10μmol/（s·m</a:t>
            </a:r>
            <a:r>
              <a:rPr lang="zh-CN" altLang="en-US" sz="2000" b="1" baseline="30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），仅为光照下的补偿点，不能满足植株的正常生长；③</a:t>
            </a:r>
            <a:r>
              <a:rPr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纯净水洗净的河沙倒入洁净的玻璃缸中制成沙床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缺乏矿质营养。</a:t>
            </a:r>
            <a:endParaRPr sz="2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注：</a:t>
            </a:r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①②③中，</a:t>
            </a:r>
            <a:r>
              <a:rPr sz="20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答对1点计2分、答对2点计3分。</a:t>
            </a:r>
            <a:endParaRPr sz="20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tags/tag1.xml><?xml version="1.0" encoding="utf-8"?>
<p:tagLst xmlns:p="http://schemas.openxmlformats.org/presentationml/2006/main">
  <p:tag name="KSO_WM_UNIT_TABLE_BEAUTIFY" val="smartTable{941fbb65-a239-4aa8-8210-6bfdeceae286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2804,&quot;width&quot;:13673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TABLE_BEAUTIFY" val="smartTable{3c2978a5-2947-4840-9dfa-535ded70dc46}"/>
  <p:tag name="TABLE_ENDDRAG_ORIGIN_RECT" val="379*150"/>
  <p:tag name="TABLE_ENDDRAG_RECT" val="108*195*379*150"/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TABLE_BEAUTIFY" val="smartTable{3c2978a5-2947-4840-9dfa-535ded70dc46}"/>
  <p:tag name="TABLE_ENDDRAG_ORIGIN_RECT" val="379*150"/>
  <p:tag name="TABLE_ENDDRAG_RECT" val="108*195*379*150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TABLE_BEAUTIFY" val="smartTable{82eda15d-227f-4e01-bb81-3a6be1c40788}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TABLE_BEAUTIFY" val="smartTable{82eda15d-227f-4e01-bb81-3a6be1c40788}"/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TABLE_BEAUTIFY" val="smartTable{f5265cc8-91bc-4eb8-8962-456edeccbdf2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PLACING_PICTURE_USER_VIEWPORT" val="{&quot;height&quot;:8129,&quot;width&quot;:5842}"/>
</p:tagLst>
</file>

<file path=ppt/tags/tag9.xml><?xml version="1.0" encoding="utf-8"?>
<p:tagLst xmlns:p="http://schemas.openxmlformats.org/presentationml/2006/main">
  <p:tag name="KSO_WM_UNIT_PLACING_PICTURE_USER_VIEWPORT" val="{&quot;height&quot;:19200,&quot;width&quot;:12380}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7718</Words>
  <Application>WPS 演示</Application>
  <PresentationFormat>全屏显示(4:3)</PresentationFormat>
  <Paragraphs>578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Arial</vt:lpstr>
      <vt:lpstr>宋体</vt:lpstr>
      <vt:lpstr>Wingdings</vt:lpstr>
      <vt:lpstr>黑体</vt:lpstr>
      <vt:lpstr>Verdana</vt:lpstr>
      <vt:lpstr>Wingdings 2</vt:lpstr>
      <vt:lpstr>Calibri</vt:lpstr>
      <vt:lpstr>微软雅黑</vt:lpstr>
      <vt:lpstr>Arial Unicode MS</vt:lpstr>
      <vt:lpstr>楷体</vt:lpstr>
      <vt:lpstr>Times New Roman</vt:lpstr>
      <vt:lpstr>Time New Romans</vt:lpstr>
      <vt:lpstr>Segoe Print</vt:lpstr>
      <vt:lpstr>Profile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第一部分  必修1内容</dc:title>
  <dc:creator>USER</dc:creator>
  <cp:lastModifiedBy>goodluck</cp:lastModifiedBy>
  <cp:revision>371</cp:revision>
  <dcterms:created xsi:type="dcterms:W3CDTF">2009-09-07T01:22:00Z</dcterms:created>
  <dcterms:modified xsi:type="dcterms:W3CDTF">2023-03-14T14:16:11Z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A9E3D471C9934C638C13C8399325580D</vt:lpwstr>
  </property>
  <property fmtid="{D5CDD505-2E9C-101B-9397-08002B2CF9AE}" pid="3" name="KSOProductBuildVer">
    <vt:lpwstr>2052-11.8.2.8506</vt:lpwstr>
  </property>
</Properties>
</file>