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heme/theme2.xml" ContentType="application/vnd.openxmlformats-officedocument.them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2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3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notesSlides/notesSlide4.xml" ContentType="application/vnd.openxmlformats-officedocument.presentationml.notesSlide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5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notesSlides/notesSlide6.xml" ContentType="application/vnd.openxmlformats-officedocument.presentationml.notesSlide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notesSlides/notesSlide7.xml" ContentType="application/vnd.openxmlformats-officedocument.presentationml.notesSlide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notesSlides/notesSlide8.xml" ContentType="application/vnd.openxmlformats-officedocument.presentationml.notesSlide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326" r:id="rId2"/>
    <p:sldId id="349" r:id="rId3"/>
    <p:sldId id="359" r:id="rId4"/>
    <p:sldId id="263" r:id="rId5"/>
    <p:sldId id="363" r:id="rId6"/>
    <p:sldId id="360" r:id="rId7"/>
    <p:sldId id="412" r:id="rId8"/>
    <p:sldId id="346" r:id="rId9"/>
    <p:sldId id="347" r:id="rId10"/>
    <p:sldId id="414" r:id="rId11"/>
    <p:sldId id="415" r:id="rId12"/>
    <p:sldId id="417" r:id="rId13"/>
    <p:sldId id="419" r:id="rId14"/>
    <p:sldId id="423" r:id="rId15"/>
    <p:sldId id="288" r:id="rId16"/>
    <p:sldId id="259" r:id="rId17"/>
    <p:sldId id="427" r:id="rId18"/>
    <p:sldId id="350" r:id="rId19"/>
    <p:sldId id="311" r:id="rId20"/>
    <p:sldId id="335" r:id="rId21"/>
    <p:sldId id="428" r:id="rId22"/>
    <p:sldId id="321" r:id="rId23"/>
    <p:sldId id="432" r:id="rId24"/>
    <p:sldId id="434" r:id="rId25"/>
    <p:sldId id="435" r:id="rId26"/>
    <p:sldId id="436" r:id="rId27"/>
    <p:sldId id="437" r:id="rId28"/>
    <p:sldId id="438" r:id="rId29"/>
    <p:sldId id="439" r:id="rId30"/>
    <p:sldId id="440" r:id="rId31"/>
    <p:sldId id="441" r:id="rId32"/>
    <p:sldId id="431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李 美美" initials="" lastIdx="0" clrIdx="0"/>
  <p:cmAuthor id="1" name="Administrator" initials="A" lastIdx="0" clrIdx="0"/>
  <p:cmAuthor id="2" name="郭小球~" initials="郭小球~" lastIdx="0" clrIdx="1"/>
  <p:cmAuthor id="3" name="dell" initials="d" lastIdx="0" clrIdx="2"/>
  <p:cmAuthor id="4" name="shx" initials="s" lastIdx="0" clrIdx="0"/>
  <p:cmAuthor id="5" name="宋洁然" initials="宋" lastIdx="0" clrIdx="1"/>
  <p:cmAuthor id="6" name="ming qiu" initials="m" lastIdx="0" clrIdx="1"/>
  <p:cmAuthor id="7" name="1206988966@qq.com" initials="1" lastIdx="0" clrIdx="2"/>
  <p:cmAuthor id="8" name="姜伟光" initials="姜" lastIdx="0" clrIdx="0"/>
  <p:cmAuthor id="9" name="86158" initials="8" lastIdx="0" clrIdx="8"/>
  <p:cmAuthor id="10" name="yyyaogd@126.com" initials="y" lastIdx="0" clrIdx="0"/>
  <p:cmAuthor id="11" name="wucj" initials="w" lastIdx="0" clrIdx="0"/>
  <p:cmAuthor id="12" name="SkyUser" initials="S" lastIdx="0" clrIdx="0"/>
  <p:cmAuthor id="15" name="admin" initials="a" lastIdx="0" clrIdx="14"/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" Type="http://schemas.openxmlformats.org/officeDocument/2006/relationships/theme" Target="../theme/theme2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21.xml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5" Type="http://schemas.openxmlformats.org/officeDocument/2006/relationships/slide" Target="../slides/slide18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4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54.xml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3B10475B-980B-4192-AA92-CFD45CE3E786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image" Target="../media/image6.jpe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image" Target="../media/image5.png"/><Relationship Id="rId2" Type="http://schemas.openxmlformats.org/officeDocument/2006/relationships/tags" Target="../tags/tag75.xml"/><Relationship Id="rId16" Type="http://schemas.openxmlformats.org/officeDocument/2006/relationships/image" Target="../media/image4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slideMaster" Target="../slideMasters/slideMaster1.xml"/><Relationship Id="rId10" Type="http://schemas.openxmlformats.org/officeDocument/2006/relationships/tags" Target="../tags/tag83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5" Type="http://schemas.openxmlformats.org/officeDocument/2006/relationships/tags" Target="../tags/tag92.xml"/><Relationship Id="rId15" Type="http://schemas.openxmlformats.org/officeDocument/2006/relationships/image" Target="../media/image6.jpeg"/><Relationship Id="rId10" Type="http://schemas.openxmlformats.org/officeDocument/2006/relationships/tags" Target="../tags/tag97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7" Type="http://schemas.openxmlformats.org/officeDocument/2006/relationships/image" Target="../media/image7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4.xml"/><Relationship Id="rId4" Type="http://schemas.openxmlformats.org/officeDocument/2006/relationships/tags" Target="../tags/tag10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image" Target="../media/image6.jpeg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image" Target="../media/image4.png"/><Relationship Id="rId2" Type="http://schemas.openxmlformats.org/officeDocument/2006/relationships/tags" Target="../tags/tag106.xml"/><Relationship Id="rId16" Type="http://schemas.openxmlformats.org/officeDocument/2006/relationships/slideMaster" Target="../slideMasters/slideMaster1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10" Type="http://schemas.openxmlformats.org/officeDocument/2006/relationships/tags" Target="../tags/tag114.xml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3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3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>
                <a:latin typeface="Arial" panose="020B0604020202020204" pitchFamily="34" charset="0"/>
              </a:rPr>
              <a:t>‹#›</a:t>
            </a:fld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决策 1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7538" y="399273"/>
            <a:ext cx="947521" cy="663408"/>
          </a:xfrm>
          <a:prstGeom prst="flowChartDecision">
            <a:avLst/>
          </a:prstGeom>
          <a:solidFill>
            <a:schemeClr val="accent4">
              <a:lumMod val="75000"/>
            </a:schemeClr>
          </a:solidFill>
          <a:ln w="57150" cap="flat" cmpd="sng">
            <a:solidFill>
              <a:schemeClr val="accent4">
                <a:lumMod val="95000"/>
              </a:schemeClr>
            </a:solidFill>
            <a:bevel/>
          </a:ln>
        </p:spPr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流程图: 决策 1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7538" y="261422"/>
            <a:ext cx="947521" cy="664102"/>
          </a:xfrm>
          <a:prstGeom prst="flowChartDecision">
            <a:avLst/>
          </a:prstGeom>
          <a:solidFill>
            <a:schemeClr val="accent2"/>
          </a:solidFill>
          <a:ln w="57150" cap="flat" cmpd="sng">
            <a:solidFill>
              <a:schemeClr val="accent4"/>
            </a:solidFill>
            <a:bevel/>
          </a:ln>
        </p:spPr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流程图: 决策 1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5776" y="125073"/>
            <a:ext cx="947521" cy="664102"/>
          </a:xfrm>
          <a:prstGeom prst="flowChartDecision">
            <a:avLst/>
          </a:prstGeom>
          <a:solidFill>
            <a:schemeClr val="accent1"/>
          </a:solidFill>
          <a:ln w="57150" cap="flat" cmpd="sng">
            <a:solidFill>
              <a:schemeClr val="accent4"/>
            </a:solidFill>
            <a:bevel/>
          </a:ln>
        </p:spPr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7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04512" y="6021288"/>
            <a:ext cx="1368152" cy="74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1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endParaRPr lang="zh-CN" altLang="en-US" kern="0" smtClea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 userDrawn="1">
            <p:custDataLst>
              <p:tags r:id="rId3"/>
            </p:custDataLst>
          </p:nvPr>
        </p:nvGrpSpPr>
        <p:grpSpPr>
          <a:xfrm>
            <a:off x="1924" y="71275"/>
            <a:ext cx="804411" cy="617452"/>
            <a:chOff x="1924" y="71275"/>
            <a:chExt cx="804411" cy="617452"/>
          </a:xfrm>
        </p:grpSpPr>
        <p:sp>
          <p:nvSpPr>
            <p:cNvPr id="9" name="任意多边形: 形状 5"/>
            <p:cNvSpPr/>
            <p:nvPr userDrawn="1">
              <p:custDataLst>
                <p:tags r:id="rId13"/>
              </p:custDataLst>
            </p:nvPr>
          </p:nvSpPr>
          <p:spPr>
            <a:xfrm>
              <a:off x="1924" y="71275"/>
              <a:ext cx="804411" cy="617452"/>
            </a:xfrm>
            <a:custGeom>
              <a:avLst/>
              <a:gdLst>
                <a:gd name="connsiteX0" fmla="*/ 2125 w 732179"/>
                <a:gd name="connsiteY0" fmla="*/ 0 h 549216"/>
                <a:gd name="connsiteX1" fmla="*/ 457571 w 732179"/>
                <a:gd name="connsiteY1" fmla="*/ 0 h 549216"/>
                <a:gd name="connsiteX2" fmla="*/ 732179 w 732179"/>
                <a:gd name="connsiteY2" fmla="*/ 274608 h 549216"/>
                <a:gd name="connsiteX3" fmla="*/ 732178 w 732179"/>
                <a:gd name="connsiteY3" fmla="*/ 274608 h 549216"/>
                <a:gd name="connsiteX4" fmla="*/ 457570 w 732179"/>
                <a:gd name="connsiteY4" fmla="*/ 549216 h 549216"/>
                <a:gd name="connsiteX5" fmla="*/ 2125 w 732179"/>
                <a:gd name="connsiteY5" fmla="*/ 549215 h 549216"/>
                <a:gd name="connsiteX6" fmla="*/ 0 w 732179"/>
                <a:gd name="connsiteY6" fmla="*/ 549001 h 549216"/>
                <a:gd name="connsiteX7" fmla="*/ 0 w 732179"/>
                <a:gd name="connsiteY7" fmla="*/ 214 h 54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179" h="549216">
                  <a:moveTo>
                    <a:pt x="2125" y="0"/>
                  </a:moveTo>
                  <a:lnTo>
                    <a:pt x="457571" y="0"/>
                  </a:lnTo>
                  <a:cubicBezTo>
                    <a:pt x="609233" y="0"/>
                    <a:pt x="732179" y="122946"/>
                    <a:pt x="732179" y="274608"/>
                  </a:cubicBezTo>
                  <a:lnTo>
                    <a:pt x="732178" y="274608"/>
                  </a:lnTo>
                  <a:cubicBezTo>
                    <a:pt x="732178" y="426270"/>
                    <a:pt x="609232" y="549216"/>
                    <a:pt x="457570" y="549216"/>
                  </a:cubicBezTo>
                  <a:lnTo>
                    <a:pt x="2125" y="549215"/>
                  </a:lnTo>
                  <a:lnTo>
                    <a:pt x="0" y="54900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083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>
                  <a:solidFill>
                    <a:srgbClr val="FFFFFF"/>
                  </a:solidFill>
                </a:rPr>
                <a:t>   </a:t>
              </a:r>
              <a:endParaRPr lang="zh-CN" altLang="en-US" sz="2800" b="1">
                <a:solidFill>
                  <a:srgbClr val="FFFFFF"/>
                </a:solidFill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14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" y="71275"/>
              <a:ext cx="300673" cy="61745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>
            <p:custDataLst>
              <p:tags r:id="rId4"/>
            </p:custDataLst>
          </p:nvPr>
        </p:nvSpPr>
        <p:spPr>
          <a:xfrm>
            <a:off x="1924" y="6733310"/>
            <a:ext cx="12192000" cy="133006"/>
          </a:xfrm>
          <a:prstGeom prst="rect">
            <a:avLst/>
          </a:prstGeom>
          <a:solidFill>
            <a:srgbClr val="108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Text Placeholder 7"/>
          <p:cNvSpPr txBox="1"/>
          <p:nvPr userDrawn="1">
            <p:custDataLst>
              <p:tags r:id="rId5"/>
            </p:custDataLst>
          </p:nvPr>
        </p:nvSpPr>
        <p:spPr>
          <a:xfrm>
            <a:off x="1597108" y="136043"/>
            <a:ext cx="2459133" cy="552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问题</a:t>
            </a:r>
            <a:r>
              <a:rPr lang="en-US" altLang="zh-CN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·</a:t>
            </a: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探讨</a:t>
            </a:r>
            <a:endParaRPr lang="en-US" altLang="zh-CN" b="1">
              <a:solidFill>
                <a:srgbClr val="1080BE"/>
              </a:solidFill>
              <a:latin typeface="Times New Roman" panose="02020603050405020304" pitchFamily="18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菱形 2"/>
          <p:cNvSpPr/>
          <p:nvPr userDrawn="1">
            <p:custDataLst>
              <p:tags r:id="rId6"/>
            </p:custDataLst>
          </p:nvPr>
        </p:nvSpPr>
        <p:spPr>
          <a:xfrm>
            <a:off x="404129" y="214239"/>
            <a:ext cx="263601" cy="33152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 userDrawn="1">
            <p:custDataLst>
              <p:tags r:id="rId7"/>
            </p:custDataLst>
          </p:nvPr>
        </p:nvSpPr>
        <p:spPr>
          <a:xfrm>
            <a:off x="12112413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endParaRPr lang="zh-CN" altLang="en-US" kern="0" smtClea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13" name="图片 12" descr="常见问题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643" y="110878"/>
            <a:ext cx="545465" cy="545465"/>
          </a:xfrm>
          <a:prstGeom prst="rect">
            <a:avLst/>
          </a:prstGeom>
        </p:spPr>
      </p:pic>
      <p:cxnSp>
        <p:nvCxnSpPr>
          <p:cNvPr id="15" name="肘形连接符 14"/>
          <p:cNvCxnSpPr/>
          <p:nvPr userDrawn="1">
            <p:custDataLst>
              <p:tags r:id="rId9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A5D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267" y="73024"/>
            <a:ext cx="888532" cy="682625"/>
          </a:xfrm>
          <a:prstGeom prst="rect">
            <a:avLst/>
          </a:prstGeom>
        </p:spPr>
      </p:pic>
      <p:sp>
        <p:nvSpPr>
          <p:cNvPr id="16" name="菱形 15"/>
          <p:cNvSpPr/>
          <p:nvPr userDrawn="1">
            <p:custDataLst>
              <p:tags r:id="rId11"/>
            </p:custDataLst>
          </p:nvPr>
        </p:nvSpPr>
        <p:spPr>
          <a:xfrm>
            <a:off x="461279" y="214239"/>
            <a:ext cx="263601" cy="331523"/>
          </a:xfrm>
          <a:prstGeom prst="diamo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 userDrawn="1">
            <p:custDataLst>
              <p:tags r:id="rId12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rgbClr val="FFFFFF"/>
                </a:solidFill>
              </a:rPr>
              <a:t>S z L w h</a:t>
            </a: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1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endParaRPr lang="zh-CN" altLang="en-US" kern="0" smtClea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 userDrawn="1">
            <p:custDataLst>
              <p:tags r:id="rId3"/>
            </p:custDataLst>
          </p:nvPr>
        </p:nvGrpSpPr>
        <p:grpSpPr>
          <a:xfrm>
            <a:off x="1924" y="71275"/>
            <a:ext cx="1198226" cy="617452"/>
            <a:chOff x="1924" y="71275"/>
            <a:chExt cx="804411" cy="617452"/>
          </a:xfrm>
        </p:grpSpPr>
        <p:sp>
          <p:nvSpPr>
            <p:cNvPr id="9" name="任意多边形: 形状 5"/>
            <p:cNvSpPr/>
            <p:nvPr userDrawn="1">
              <p:custDataLst>
                <p:tags r:id="rId11"/>
              </p:custDataLst>
            </p:nvPr>
          </p:nvSpPr>
          <p:spPr>
            <a:xfrm>
              <a:off x="1924" y="71275"/>
              <a:ext cx="804411" cy="617452"/>
            </a:xfrm>
            <a:custGeom>
              <a:avLst/>
              <a:gdLst>
                <a:gd name="connsiteX0" fmla="*/ 2125 w 732179"/>
                <a:gd name="connsiteY0" fmla="*/ 0 h 549216"/>
                <a:gd name="connsiteX1" fmla="*/ 457571 w 732179"/>
                <a:gd name="connsiteY1" fmla="*/ 0 h 549216"/>
                <a:gd name="connsiteX2" fmla="*/ 732179 w 732179"/>
                <a:gd name="connsiteY2" fmla="*/ 274608 h 549216"/>
                <a:gd name="connsiteX3" fmla="*/ 732178 w 732179"/>
                <a:gd name="connsiteY3" fmla="*/ 274608 h 549216"/>
                <a:gd name="connsiteX4" fmla="*/ 457570 w 732179"/>
                <a:gd name="connsiteY4" fmla="*/ 549216 h 549216"/>
                <a:gd name="connsiteX5" fmla="*/ 2125 w 732179"/>
                <a:gd name="connsiteY5" fmla="*/ 549215 h 549216"/>
                <a:gd name="connsiteX6" fmla="*/ 0 w 732179"/>
                <a:gd name="connsiteY6" fmla="*/ 549001 h 549216"/>
                <a:gd name="connsiteX7" fmla="*/ 0 w 732179"/>
                <a:gd name="connsiteY7" fmla="*/ 214 h 54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179" h="549216">
                  <a:moveTo>
                    <a:pt x="2125" y="0"/>
                  </a:moveTo>
                  <a:lnTo>
                    <a:pt x="457571" y="0"/>
                  </a:lnTo>
                  <a:cubicBezTo>
                    <a:pt x="609233" y="0"/>
                    <a:pt x="732179" y="122946"/>
                    <a:pt x="732179" y="274608"/>
                  </a:cubicBezTo>
                  <a:lnTo>
                    <a:pt x="732178" y="274608"/>
                  </a:lnTo>
                  <a:cubicBezTo>
                    <a:pt x="732178" y="426270"/>
                    <a:pt x="609232" y="549216"/>
                    <a:pt x="457570" y="549216"/>
                  </a:cubicBezTo>
                  <a:lnTo>
                    <a:pt x="2125" y="549215"/>
                  </a:lnTo>
                  <a:lnTo>
                    <a:pt x="0" y="54900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083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>
                  <a:solidFill>
                    <a:srgbClr val="FFFFFF"/>
                  </a:solidFill>
                </a:rPr>
                <a:t>   </a:t>
              </a:r>
              <a:endParaRPr lang="zh-CN" altLang="en-US" sz="2800" b="1">
                <a:solidFill>
                  <a:srgbClr val="FFFFFF"/>
                </a:solidFill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12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" y="71275"/>
              <a:ext cx="300673" cy="61745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>
            <p:custDataLst>
              <p:tags r:id="rId4"/>
            </p:custDataLst>
          </p:nvPr>
        </p:nvSpPr>
        <p:spPr>
          <a:xfrm>
            <a:off x="1924" y="6733310"/>
            <a:ext cx="12192000" cy="133006"/>
          </a:xfrm>
          <a:prstGeom prst="rect">
            <a:avLst/>
          </a:prstGeom>
          <a:solidFill>
            <a:srgbClr val="108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 userDrawn="1">
            <p:custDataLst>
              <p:tags r:id="rId5"/>
            </p:custDataLst>
          </p:nvPr>
        </p:nvSpPr>
        <p:spPr>
          <a:xfrm>
            <a:off x="12112413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endParaRPr lang="zh-CN" altLang="en-US" kern="0" smtClea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267" y="73024"/>
            <a:ext cx="888532" cy="682625"/>
          </a:xfrm>
          <a:prstGeom prst="rect">
            <a:avLst/>
          </a:prstGeom>
        </p:spPr>
      </p:pic>
      <p:sp>
        <p:nvSpPr>
          <p:cNvPr id="14" name="Text Placeholder 7"/>
          <p:cNvSpPr txBox="1"/>
          <p:nvPr userDrawn="1">
            <p:custDataLst>
              <p:tags r:id="rId7"/>
            </p:custDataLst>
          </p:nvPr>
        </p:nvSpPr>
        <p:spPr>
          <a:xfrm>
            <a:off x="-56702" y="77580"/>
            <a:ext cx="1447352" cy="552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smtClean="0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lt"/>
              </a:rPr>
              <a:t>考点二</a:t>
            </a:r>
            <a:endParaRPr lang="en-US" altLang="zh-CN" b="1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  <a:cs typeface="+mn-ea"/>
              <a:sym typeface="+mn-lt"/>
            </a:endParaRPr>
          </a:p>
        </p:txBody>
      </p:sp>
      <p:cxnSp>
        <p:nvCxnSpPr>
          <p:cNvPr id="15" name="肘形连接符 14"/>
          <p:cNvCxnSpPr/>
          <p:nvPr userDrawn="1">
            <p:custDataLst>
              <p:tags r:id="rId8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A5D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/>
          <p:cNvSpPr txBox="1"/>
          <p:nvPr userDrawn="1">
            <p:custDataLst>
              <p:tags r:id="rId9"/>
            </p:custDataLst>
          </p:nvPr>
        </p:nvSpPr>
        <p:spPr>
          <a:xfrm>
            <a:off x="1252220" y="137160"/>
            <a:ext cx="6985000" cy="55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神经系统对内脏活动的分级调节</a:t>
            </a:r>
          </a:p>
        </p:txBody>
      </p:sp>
      <p:sp>
        <p:nvSpPr>
          <p:cNvPr id="13" name="TextBox 12"/>
          <p:cNvSpPr txBox="1"/>
          <p:nvPr userDrawn="1">
            <p:custDataLst>
              <p:tags r:id="rId10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rgbClr val="FFFFFF"/>
                </a:solidFill>
              </a:rPr>
              <a:t>S z L w h</a:t>
            </a: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-548"/>
          <a:stretch>
            <a:fillRect/>
          </a:stretch>
        </p:blipFill>
        <p:spPr>
          <a:xfrm>
            <a:off x="-12700" y="5246688"/>
            <a:ext cx="12204700" cy="162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34975"/>
            <a:ext cx="10852237" cy="441964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fontAlgn="auto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57348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9" cy="31591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r"/>
            <a:fld id="{9A0DB2DC-4C9A-4742-B13C-FB6460FD3503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57351" name="日期占位符 2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879475" y="6350000"/>
            <a:ext cx="2700339" cy="31591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fld id="{BB962C8B-B14F-4D97-AF65-F5344CB8AC3E}" type="datetime1">
              <a:rPr lang="zh-CN" altLang="en-US"/>
              <a:t>2022/8/25</a:t>
            </a:fld>
            <a:endParaRPr lang="zh-CN" altLang="en-US"/>
          </a:p>
        </p:txBody>
      </p:sp>
      <p:sp>
        <p:nvSpPr>
          <p:cNvPr id="57352" name="页脚占位符 3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1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12112413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endParaRPr lang="zh-CN" altLang="en-US" kern="0" smtClea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 userDrawn="1">
            <p:custDataLst>
              <p:tags r:id="rId3"/>
            </p:custDataLst>
          </p:nvPr>
        </p:nvGrpSpPr>
        <p:grpSpPr>
          <a:xfrm>
            <a:off x="1924" y="71275"/>
            <a:ext cx="804411" cy="617452"/>
            <a:chOff x="1924" y="71275"/>
            <a:chExt cx="804411" cy="617452"/>
          </a:xfrm>
        </p:grpSpPr>
        <p:sp>
          <p:nvSpPr>
            <p:cNvPr id="9" name="任意多边形: 形状 5"/>
            <p:cNvSpPr/>
            <p:nvPr userDrawn="1">
              <p:custDataLst>
                <p:tags r:id="rId14"/>
              </p:custDataLst>
            </p:nvPr>
          </p:nvSpPr>
          <p:spPr>
            <a:xfrm>
              <a:off x="1924" y="71275"/>
              <a:ext cx="804411" cy="617452"/>
            </a:xfrm>
            <a:custGeom>
              <a:avLst/>
              <a:gdLst>
                <a:gd name="connsiteX0" fmla="*/ 2125 w 732179"/>
                <a:gd name="connsiteY0" fmla="*/ 0 h 549216"/>
                <a:gd name="connsiteX1" fmla="*/ 457571 w 732179"/>
                <a:gd name="connsiteY1" fmla="*/ 0 h 549216"/>
                <a:gd name="connsiteX2" fmla="*/ 732179 w 732179"/>
                <a:gd name="connsiteY2" fmla="*/ 274608 h 549216"/>
                <a:gd name="connsiteX3" fmla="*/ 732178 w 732179"/>
                <a:gd name="connsiteY3" fmla="*/ 274608 h 549216"/>
                <a:gd name="connsiteX4" fmla="*/ 457570 w 732179"/>
                <a:gd name="connsiteY4" fmla="*/ 549216 h 549216"/>
                <a:gd name="connsiteX5" fmla="*/ 2125 w 732179"/>
                <a:gd name="connsiteY5" fmla="*/ 549215 h 549216"/>
                <a:gd name="connsiteX6" fmla="*/ 0 w 732179"/>
                <a:gd name="connsiteY6" fmla="*/ 549001 h 549216"/>
                <a:gd name="connsiteX7" fmla="*/ 0 w 732179"/>
                <a:gd name="connsiteY7" fmla="*/ 214 h 54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179" h="549216">
                  <a:moveTo>
                    <a:pt x="2125" y="0"/>
                  </a:moveTo>
                  <a:lnTo>
                    <a:pt x="457571" y="0"/>
                  </a:lnTo>
                  <a:cubicBezTo>
                    <a:pt x="609233" y="0"/>
                    <a:pt x="732179" y="122946"/>
                    <a:pt x="732179" y="274608"/>
                  </a:cubicBezTo>
                  <a:lnTo>
                    <a:pt x="732178" y="274608"/>
                  </a:lnTo>
                  <a:cubicBezTo>
                    <a:pt x="732178" y="426270"/>
                    <a:pt x="609232" y="549216"/>
                    <a:pt x="457570" y="549216"/>
                  </a:cubicBezTo>
                  <a:lnTo>
                    <a:pt x="2125" y="549215"/>
                  </a:lnTo>
                  <a:lnTo>
                    <a:pt x="0" y="54900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083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>
                  <a:solidFill>
                    <a:srgbClr val="FFFFFF"/>
                  </a:solidFill>
                </a:rPr>
                <a:t>   </a:t>
              </a:r>
              <a:endParaRPr lang="zh-CN" altLang="en-US" sz="2800" b="1">
                <a:solidFill>
                  <a:srgbClr val="FFFFFF"/>
                </a:solidFill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15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" y="71275"/>
              <a:ext cx="300673" cy="61745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>
            <p:custDataLst>
              <p:tags r:id="rId4"/>
            </p:custDataLst>
          </p:nvPr>
        </p:nvSpPr>
        <p:spPr>
          <a:xfrm>
            <a:off x="1924" y="6733310"/>
            <a:ext cx="12192000" cy="133006"/>
          </a:xfrm>
          <a:prstGeom prst="rect">
            <a:avLst/>
          </a:prstGeom>
          <a:solidFill>
            <a:srgbClr val="108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Text Placeholder 7"/>
          <p:cNvSpPr txBox="1"/>
          <p:nvPr userDrawn="1">
            <p:custDataLst>
              <p:tags r:id="rId5"/>
            </p:custDataLst>
          </p:nvPr>
        </p:nvSpPr>
        <p:spPr>
          <a:xfrm>
            <a:off x="923259" y="146611"/>
            <a:ext cx="2459133" cy="552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考向突破</a:t>
            </a:r>
          </a:p>
        </p:txBody>
      </p:sp>
      <p:sp>
        <p:nvSpPr>
          <p:cNvPr id="3" name="菱形 2"/>
          <p:cNvSpPr/>
          <p:nvPr userDrawn="1">
            <p:custDataLst>
              <p:tags r:id="rId6"/>
            </p:custDataLst>
          </p:nvPr>
        </p:nvSpPr>
        <p:spPr>
          <a:xfrm>
            <a:off x="404129" y="214239"/>
            <a:ext cx="263601" cy="33152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12070072" y="336472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endParaRPr lang="zh-CN" altLang="en-US" kern="0" smtClea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 userDrawn="1">
            <p:custDataLst>
              <p:tags r:id="rId8"/>
            </p:custDataLst>
          </p:nvPr>
        </p:nvSpPr>
        <p:spPr>
          <a:xfrm>
            <a:off x="7737471" y="286852"/>
            <a:ext cx="33984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smtClean="0">
                <a:solidFill>
                  <a:prstClr val="white">
                    <a:lumMod val="50000"/>
                  </a:prstClr>
                </a:solidFill>
                <a:ea typeface="微软雅黑" panose="020B0503020204020204" charset="-122"/>
              </a:rPr>
              <a:t>落实必备知识  强化关键能力</a:t>
            </a:r>
            <a:endParaRPr lang="zh-CN" altLang="en-US" sz="2000">
              <a:solidFill>
                <a:prstClr val="white">
                  <a:lumMod val="50000"/>
                </a:prstClr>
              </a:solidFill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267" y="73024"/>
            <a:ext cx="888532" cy="682625"/>
          </a:xfrm>
          <a:prstGeom prst="rect">
            <a:avLst/>
          </a:prstGeom>
        </p:spPr>
      </p:pic>
      <p:cxnSp>
        <p:nvCxnSpPr>
          <p:cNvPr id="16" name="肘形连接符 15"/>
          <p:cNvCxnSpPr/>
          <p:nvPr userDrawn="1">
            <p:custDataLst>
              <p:tags r:id="rId10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A5D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菱形 13"/>
          <p:cNvSpPr/>
          <p:nvPr userDrawn="1">
            <p:custDataLst>
              <p:tags r:id="rId11"/>
            </p:custDataLst>
          </p:nvPr>
        </p:nvSpPr>
        <p:spPr>
          <a:xfrm>
            <a:off x="404129" y="214239"/>
            <a:ext cx="263601" cy="33152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菱形 16"/>
          <p:cNvSpPr/>
          <p:nvPr userDrawn="1">
            <p:custDataLst>
              <p:tags r:id="rId12"/>
            </p:custDataLst>
          </p:nvPr>
        </p:nvSpPr>
        <p:spPr>
          <a:xfrm>
            <a:off x="461279" y="214239"/>
            <a:ext cx="263601" cy="331523"/>
          </a:xfrm>
          <a:prstGeom prst="diamo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 userDrawn="1">
            <p:custDataLst>
              <p:tags r:id="rId13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rgbClr val="FFFFFF"/>
                </a:solidFill>
              </a:rPr>
              <a:t>S z L w h</a:t>
            </a: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4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3.xml"/><Relationship Id="rId27" Type="http://schemas.openxmlformats.org/officeDocument/2006/relationships/tags" Target="../tags/tag8.xml"/><Relationship Id="rId30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28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2.wdp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image" Target="../media/image10.png"/><Relationship Id="rId5" Type="http://schemas.openxmlformats.org/officeDocument/2006/relationships/tags" Target="../tags/tag130.xml"/><Relationship Id="rId10" Type="http://schemas.microsoft.com/office/2007/relationships/hdphoto" Target="../media/hdphoto1.wdp"/><Relationship Id="rId4" Type="http://schemas.openxmlformats.org/officeDocument/2006/relationships/tags" Target="../tags/tag129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tags" Target="../tags/tag264.xml"/><Relationship Id="rId18" Type="http://schemas.microsoft.com/office/2007/relationships/hdphoto" Target="../media/hdphoto2.wdp"/><Relationship Id="rId3" Type="http://schemas.openxmlformats.org/officeDocument/2006/relationships/tags" Target="../tags/tag254.xml"/><Relationship Id="rId7" Type="http://schemas.openxmlformats.org/officeDocument/2006/relationships/tags" Target="../tags/tag258.xml"/><Relationship Id="rId12" Type="http://schemas.openxmlformats.org/officeDocument/2006/relationships/tags" Target="../tags/tag263.xml"/><Relationship Id="rId17" Type="http://schemas.openxmlformats.org/officeDocument/2006/relationships/image" Target="../media/image10.png"/><Relationship Id="rId2" Type="http://schemas.openxmlformats.org/officeDocument/2006/relationships/tags" Target="../tags/tag253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5" Type="http://schemas.openxmlformats.org/officeDocument/2006/relationships/tags" Target="../tags/tag256.xml"/><Relationship Id="rId15" Type="http://schemas.openxmlformats.org/officeDocument/2006/relationships/tags" Target="../tags/tag266.xml"/><Relationship Id="rId10" Type="http://schemas.openxmlformats.org/officeDocument/2006/relationships/tags" Target="../tags/tag261.xml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tags" Target="../tags/tag26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tags" Target="../tags/tag279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tags" Target="../tags/tag278.xml"/><Relationship Id="rId17" Type="http://schemas.openxmlformats.org/officeDocument/2006/relationships/tags" Target="../tags/tag283.xml"/><Relationship Id="rId2" Type="http://schemas.openxmlformats.org/officeDocument/2006/relationships/tags" Target="../tags/tag268.xml"/><Relationship Id="rId16" Type="http://schemas.openxmlformats.org/officeDocument/2006/relationships/tags" Target="../tags/tag282.xm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tags" Target="../tags/tag277.xml"/><Relationship Id="rId5" Type="http://schemas.openxmlformats.org/officeDocument/2006/relationships/tags" Target="../tags/tag271.xml"/><Relationship Id="rId15" Type="http://schemas.openxmlformats.org/officeDocument/2006/relationships/tags" Target="../tags/tag281.xml"/><Relationship Id="rId10" Type="http://schemas.openxmlformats.org/officeDocument/2006/relationships/tags" Target="../tags/tag276.xml"/><Relationship Id="rId19" Type="http://schemas.openxmlformats.org/officeDocument/2006/relationships/image" Target="../media/image18.png"/><Relationship Id="rId4" Type="http://schemas.openxmlformats.org/officeDocument/2006/relationships/tags" Target="../tags/tag270.xml"/><Relationship Id="rId9" Type="http://schemas.openxmlformats.org/officeDocument/2006/relationships/tags" Target="../tags/tag275.xml"/><Relationship Id="rId14" Type="http://schemas.openxmlformats.org/officeDocument/2006/relationships/tags" Target="../tags/tag280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96.xml"/><Relationship Id="rId18" Type="http://schemas.openxmlformats.org/officeDocument/2006/relationships/tags" Target="../tags/tag301.xml"/><Relationship Id="rId26" Type="http://schemas.openxmlformats.org/officeDocument/2006/relationships/tags" Target="../tags/tag309.xml"/><Relationship Id="rId39" Type="http://schemas.openxmlformats.org/officeDocument/2006/relationships/tags" Target="../tags/tag322.xml"/><Relationship Id="rId21" Type="http://schemas.openxmlformats.org/officeDocument/2006/relationships/tags" Target="../tags/tag304.xml"/><Relationship Id="rId34" Type="http://schemas.openxmlformats.org/officeDocument/2006/relationships/tags" Target="../tags/tag317.xml"/><Relationship Id="rId42" Type="http://schemas.openxmlformats.org/officeDocument/2006/relationships/slideLayout" Target="../slideLayouts/slideLayout7.xml"/><Relationship Id="rId7" Type="http://schemas.openxmlformats.org/officeDocument/2006/relationships/tags" Target="../tags/tag290.xml"/><Relationship Id="rId2" Type="http://schemas.openxmlformats.org/officeDocument/2006/relationships/tags" Target="../tags/tag285.xml"/><Relationship Id="rId16" Type="http://schemas.openxmlformats.org/officeDocument/2006/relationships/tags" Target="../tags/tag299.xml"/><Relationship Id="rId29" Type="http://schemas.openxmlformats.org/officeDocument/2006/relationships/tags" Target="../tags/tag312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tags" Target="../tags/tag294.xml"/><Relationship Id="rId24" Type="http://schemas.openxmlformats.org/officeDocument/2006/relationships/tags" Target="../tags/tag307.xml"/><Relationship Id="rId32" Type="http://schemas.openxmlformats.org/officeDocument/2006/relationships/tags" Target="../tags/tag315.xml"/><Relationship Id="rId37" Type="http://schemas.openxmlformats.org/officeDocument/2006/relationships/tags" Target="../tags/tag320.xml"/><Relationship Id="rId40" Type="http://schemas.openxmlformats.org/officeDocument/2006/relationships/tags" Target="../tags/tag323.xml"/><Relationship Id="rId45" Type="http://schemas.microsoft.com/office/2007/relationships/hdphoto" Target="../media/hdphoto4.wdp"/><Relationship Id="rId5" Type="http://schemas.openxmlformats.org/officeDocument/2006/relationships/tags" Target="../tags/tag288.xml"/><Relationship Id="rId15" Type="http://schemas.openxmlformats.org/officeDocument/2006/relationships/tags" Target="../tags/tag298.xml"/><Relationship Id="rId23" Type="http://schemas.openxmlformats.org/officeDocument/2006/relationships/tags" Target="../tags/tag306.xml"/><Relationship Id="rId28" Type="http://schemas.openxmlformats.org/officeDocument/2006/relationships/tags" Target="../tags/tag311.xml"/><Relationship Id="rId36" Type="http://schemas.openxmlformats.org/officeDocument/2006/relationships/tags" Target="../tags/tag319.xml"/><Relationship Id="rId10" Type="http://schemas.openxmlformats.org/officeDocument/2006/relationships/tags" Target="../tags/tag293.xml"/><Relationship Id="rId19" Type="http://schemas.openxmlformats.org/officeDocument/2006/relationships/tags" Target="../tags/tag302.xml"/><Relationship Id="rId31" Type="http://schemas.openxmlformats.org/officeDocument/2006/relationships/tags" Target="../tags/tag314.xml"/><Relationship Id="rId44" Type="http://schemas.openxmlformats.org/officeDocument/2006/relationships/image" Target="../media/image20.png"/><Relationship Id="rId4" Type="http://schemas.openxmlformats.org/officeDocument/2006/relationships/tags" Target="../tags/tag287.xml"/><Relationship Id="rId9" Type="http://schemas.openxmlformats.org/officeDocument/2006/relationships/tags" Target="../tags/tag292.xml"/><Relationship Id="rId14" Type="http://schemas.openxmlformats.org/officeDocument/2006/relationships/tags" Target="../tags/tag297.xml"/><Relationship Id="rId22" Type="http://schemas.openxmlformats.org/officeDocument/2006/relationships/tags" Target="../tags/tag305.xml"/><Relationship Id="rId27" Type="http://schemas.openxmlformats.org/officeDocument/2006/relationships/tags" Target="../tags/tag310.xml"/><Relationship Id="rId30" Type="http://schemas.openxmlformats.org/officeDocument/2006/relationships/tags" Target="../tags/tag313.xml"/><Relationship Id="rId35" Type="http://schemas.openxmlformats.org/officeDocument/2006/relationships/tags" Target="../tags/tag318.xml"/><Relationship Id="rId43" Type="http://schemas.openxmlformats.org/officeDocument/2006/relationships/image" Target="../media/image19.png"/><Relationship Id="rId8" Type="http://schemas.openxmlformats.org/officeDocument/2006/relationships/tags" Target="../tags/tag291.xml"/><Relationship Id="rId3" Type="http://schemas.openxmlformats.org/officeDocument/2006/relationships/tags" Target="../tags/tag286.xml"/><Relationship Id="rId12" Type="http://schemas.openxmlformats.org/officeDocument/2006/relationships/tags" Target="../tags/tag295.xml"/><Relationship Id="rId17" Type="http://schemas.openxmlformats.org/officeDocument/2006/relationships/tags" Target="../tags/tag300.xml"/><Relationship Id="rId25" Type="http://schemas.openxmlformats.org/officeDocument/2006/relationships/tags" Target="../tags/tag308.xml"/><Relationship Id="rId33" Type="http://schemas.openxmlformats.org/officeDocument/2006/relationships/tags" Target="../tags/tag316.xml"/><Relationship Id="rId38" Type="http://schemas.openxmlformats.org/officeDocument/2006/relationships/tags" Target="../tags/tag321.xml"/><Relationship Id="rId20" Type="http://schemas.openxmlformats.org/officeDocument/2006/relationships/tags" Target="../tags/tag303.xml"/><Relationship Id="rId41" Type="http://schemas.openxmlformats.org/officeDocument/2006/relationships/tags" Target="../tags/tag3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27.xml"/><Relationship Id="rId7" Type="http://schemas.openxmlformats.org/officeDocument/2006/relationships/tags" Target="../tags/tag331.xml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5" Type="http://schemas.openxmlformats.org/officeDocument/2006/relationships/tags" Target="../tags/tag329.xml"/><Relationship Id="rId4" Type="http://schemas.openxmlformats.org/officeDocument/2006/relationships/tags" Target="../tags/tag328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39.xml"/><Relationship Id="rId13" Type="http://schemas.openxmlformats.org/officeDocument/2006/relationships/tags" Target="../tags/tag344.xml"/><Relationship Id="rId18" Type="http://schemas.openxmlformats.org/officeDocument/2006/relationships/tags" Target="../tags/tag349.xml"/><Relationship Id="rId3" Type="http://schemas.openxmlformats.org/officeDocument/2006/relationships/tags" Target="../tags/tag334.xml"/><Relationship Id="rId21" Type="http://schemas.openxmlformats.org/officeDocument/2006/relationships/image" Target="../media/image22.png"/><Relationship Id="rId7" Type="http://schemas.openxmlformats.org/officeDocument/2006/relationships/tags" Target="../tags/tag338.xml"/><Relationship Id="rId12" Type="http://schemas.openxmlformats.org/officeDocument/2006/relationships/tags" Target="../tags/tag343.xml"/><Relationship Id="rId17" Type="http://schemas.openxmlformats.org/officeDocument/2006/relationships/tags" Target="../tags/tag348.xml"/><Relationship Id="rId2" Type="http://schemas.openxmlformats.org/officeDocument/2006/relationships/tags" Target="../tags/tag333.xml"/><Relationship Id="rId16" Type="http://schemas.openxmlformats.org/officeDocument/2006/relationships/tags" Target="../tags/tag347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11" Type="http://schemas.openxmlformats.org/officeDocument/2006/relationships/tags" Target="../tags/tag342.xml"/><Relationship Id="rId5" Type="http://schemas.openxmlformats.org/officeDocument/2006/relationships/tags" Target="../tags/tag336.xml"/><Relationship Id="rId15" Type="http://schemas.openxmlformats.org/officeDocument/2006/relationships/tags" Target="../tags/tag346.xml"/><Relationship Id="rId10" Type="http://schemas.openxmlformats.org/officeDocument/2006/relationships/tags" Target="../tags/tag341.xml"/><Relationship Id="rId19" Type="http://schemas.openxmlformats.org/officeDocument/2006/relationships/tags" Target="../tags/tag350.xml"/><Relationship Id="rId4" Type="http://schemas.openxmlformats.org/officeDocument/2006/relationships/tags" Target="../tags/tag335.xml"/><Relationship Id="rId9" Type="http://schemas.openxmlformats.org/officeDocument/2006/relationships/tags" Target="../tags/tag340.xml"/><Relationship Id="rId14" Type="http://schemas.openxmlformats.org/officeDocument/2006/relationships/tags" Target="../tags/tag345.xml"/><Relationship Id="rId2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58.xml"/><Relationship Id="rId13" Type="http://schemas.openxmlformats.org/officeDocument/2006/relationships/tags" Target="../tags/tag363.xml"/><Relationship Id="rId3" Type="http://schemas.openxmlformats.org/officeDocument/2006/relationships/tags" Target="../tags/tag353.xml"/><Relationship Id="rId7" Type="http://schemas.openxmlformats.org/officeDocument/2006/relationships/tags" Target="../tags/tag357.xml"/><Relationship Id="rId12" Type="http://schemas.openxmlformats.org/officeDocument/2006/relationships/tags" Target="../tags/tag362.xml"/><Relationship Id="rId2" Type="http://schemas.openxmlformats.org/officeDocument/2006/relationships/tags" Target="../tags/tag352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11" Type="http://schemas.openxmlformats.org/officeDocument/2006/relationships/tags" Target="../tags/tag361.xml"/><Relationship Id="rId5" Type="http://schemas.openxmlformats.org/officeDocument/2006/relationships/tags" Target="../tags/tag355.xml"/><Relationship Id="rId15" Type="http://schemas.openxmlformats.org/officeDocument/2006/relationships/tags" Target="../tags/tag365.xml"/><Relationship Id="rId10" Type="http://schemas.openxmlformats.org/officeDocument/2006/relationships/tags" Target="../tags/tag360.xml"/><Relationship Id="rId4" Type="http://schemas.openxmlformats.org/officeDocument/2006/relationships/tags" Target="../tags/tag354.xml"/><Relationship Id="rId9" Type="http://schemas.openxmlformats.org/officeDocument/2006/relationships/tags" Target="../tags/tag359.xml"/><Relationship Id="rId14" Type="http://schemas.openxmlformats.org/officeDocument/2006/relationships/tags" Target="../tags/tag36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73.xml"/><Relationship Id="rId13" Type="http://schemas.openxmlformats.org/officeDocument/2006/relationships/tags" Target="../tags/tag378.xml"/><Relationship Id="rId3" Type="http://schemas.openxmlformats.org/officeDocument/2006/relationships/tags" Target="../tags/tag368.xml"/><Relationship Id="rId7" Type="http://schemas.openxmlformats.org/officeDocument/2006/relationships/tags" Target="../tags/tag372.xml"/><Relationship Id="rId12" Type="http://schemas.openxmlformats.org/officeDocument/2006/relationships/tags" Target="../tags/tag377.xml"/><Relationship Id="rId17" Type="http://schemas.openxmlformats.org/officeDocument/2006/relationships/image" Target="../media/image24.jpeg"/><Relationship Id="rId2" Type="http://schemas.openxmlformats.org/officeDocument/2006/relationships/tags" Target="../tags/tag367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366.xml"/><Relationship Id="rId6" Type="http://schemas.openxmlformats.org/officeDocument/2006/relationships/tags" Target="../tags/tag371.xml"/><Relationship Id="rId11" Type="http://schemas.openxmlformats.org/officeDocument/2006/relationships/tags" Target="../tags/tag376.xml"/><Relationship Id="rId5" Type="http://schemas.openxmlformats.org/officeDocument/2006/relationships/tags" Target="../tags/tag370.xml"/><Relationship Id="rId15" Type="http://schemas.openxmlformats.org/officeDocument/2006/relationships/tags" Target="../tags/tag380.xml"/><Relationship Id="rId10" Type="http://schemas.openxmlformats.org/officeDocument/2006/relationships/tags" Target="../tags/tag375.xml"/><Relationship Id="rId4" Type="http://schemas.openxmlformats.org/officeDocument/2006/relationships/tags" Target="../tags/tag369.xml"/><Relationship Id="rId9" Type="http://schemas.openxmlformats.org/officeDocument/2006/relationships/tags" Target="../tags/tag374.xml"/><Relationship Id="rId14" Type="http://schemas.openxmlformats.org/officeDocument/2006/relationships/tags" Target="../tags/tag37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88.xml"/><Relationship Id="rId3" Type="http://schemas.openxmlformats.org/officeDocument/2006/relationships/tags" Target="../tags/tag383.xml"/><Relationship Id="rId7" Type="http://schemas.openxmlformats.org/officeDocument/2006/relationships/tags" Target="../tags/tag387.xml"/><Relationship Id="rId12" Type="http://schemas.microsoft.com/office/2007/relationships/hdphoto" Target="../media/hdphoto5.wdp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11" Type="http://schemas.openxmlformats.org/officeDocument/2006/relationships/image" Target="../media/image25.png"/><Relationship Id="rId5" Type="http://schemas.openxmlformats.org/officeDocument/2006/relationships/tags" Target="../tags/tag38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84.xml"/><Relationship Id="rId9" Type="http://schemas.openxmlformats.org/officeDocument/2006/relationships/tags" Target="../tags/tag38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13" Type="http://schemas.openxmlformats.org/officeDocument/2006/relationships/tags" Target="../tags/tag402.xml"/><Relationship Id="rId18" Type="http://schemas.openxmlformats.org/officeDocument/2006/relationships/tags" Target="../tags/tag407.xml"/><Relationship Id="rId26" Type="http://schemas.openxmlformats.org/officeDocument/2006/relationships/tags" Target="../tags/tag415.xml"/><Relationship Id="rId3" Type="http://schemas.openxmlformats.org/officeDocument/2006/relationships/tags" Target="../tags/tag392.xml"/><Relationship Id="rId21" Type="http://schemas.openxmlformats.org/officeDocument/2006/relationships/tags" Target="../tags/tag410.xml"/><Relationship Id="rId7" Type="http://schemas.openxmlformats.org/officeDocument/2006/relationships/tags" Target="../tags/tag396.xml"/><Relationship Id="rId12" Type="http://schemas.openxmlformats.org/officeDocument/2006/relationships/tags" Target="../tags/tag401.xml"/><Relationship Id="rId17" Type="http://schemas.openxmlformats.org/officeDocument/2006/relationships/tags" Target="../tags/tag406.xml"/><Relationship Id="rId25" Type="http://schemas.openxmlformats.org/officeDocument/2006/relationships/tags" Target="../tags/tag414.xml"/><Relationship Id="rId2" Type="http://schemas.openxmlformats.org/officeDocument/2006/relationships/tags" Target="../tags/tag391.xml"/><Relationship Id="rId16" Type="http://schemas.openxmlformats.org/officeDocument/2006/relationships/tags" Target="../tags/tag405.xml"/><Relationship Id="rId20" Type="http://schemas.openxmlformats.org/officeDocument/2006/relationships/tags" Target="../tags/tag409.xml"/><Relationship Id="rId29" Type="http://schemas.openxmlformats.org/officeDocument/2006/relationships/tags" Target="../tags/tag418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tags" Target="../tags/tag400.xml"/><Relationship Id="rId24" Type="http://schemas.openxmlformats.org/officeDocument/2006/relationships/tags" Target="../tags/tag413.xml"/><Relationship Id="rId32" Type="http://schemas.openxmlformats.org/officeDocument/2006/relationships/image" Target="../media/image26.gif"/><Relationship Id="rId5" Type="http://schemas.openxmlformats.org/officeDocument/2006/relationships/tags" Target="../tags/tag394.xml"/><Relationship Id="rId15" Type="http://schemas.openxmlformats.org/officeDocument/2006/relationships/tags" Target="../tags/tag404.xml"/><Relationship Id="rId23" Type="http://schemas.openxmlformats.org/officeDocument/2006/relationships/tags" Target="../tags/tag412.xml"/><Relationship Id="rId28" Type="http://schemas.openxmlformats.org/officeDocument/2006/relationships/tags" Target="../tags/tag417.xml"/><Relationship Id="rId10" Type="http://schemas.openxmlformats.org/officeDocument/2006/relationships/tags" Target="../tags/tag399.xml"/><Relationship Id="rId19" Type="http://schemas.openxmlformats.org/officeDocument/2006/relationships/tags" Target="../tags/tag408.xml"/><Relationship Id="rId31" Type="http://schemas.openxmlformats.org/officeDocument/2006/relationships/notesSlide" Target="../notesSlides/notesSlide6.xml"/><Relationship Id="rId4" Type="http://schemas.openxmlformats.org/officeDocument/2006/relationships/tags" Target="../tags/tag393.xml"/><Relationship Id="rId9" Type="http://schemas.openxmlformats.org/officeDocument/2006/relationships/tags" Target="../tags/tag398.xml"/><Relationship Id="rId14" Type="http://schemas.openxmlformats.org/officeDocument/2006/relationships/tags" Target="../tags/tag403.xml"/><Relationship Id="rId22" Type="http://schemas.openxmlformats.org/officeDocument/2006/relationships/tags" Target="../tags/tag411.xml"/><Relationship Id="rId27" Type="http://schemas.openxmlformats.org/officeDocument/2006/relationships/tags" Target="../tags/tag416.xml"/><Relationship Id="rId30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tags" Target="../tags/tag447.xml"/><Relationship Id="rId21" Type="http://schemas.openxmlformats.org/officeDocument/2006/relationships/tags" Target="../tags/tag442.xml"/><Relationship Id="rId42" Type="http://schemas.openxmlformats.org/officeDocument/2006/relationships/tags" Target="../tags/tag463.xml"/><Relationship Id="rId47" Type="http://schemas.openxmlformats.org/officeDocument/2006/relationships/tags" Target="../tags/tag468.xml"/><Relationship Id="rId63" Type="http://schemas.openxmlformats.org/officeDocument/2006/relationships/tags" Target="../tags/tag484.xml"/><Relationship Id="rId68" Type="http://schemas.openxmlformats.org/officeDocument/2006/relationships/tags" Target="../tags/tag489.xml"/><Relationship Id="rId84" Type="http://schemas.openxmlformats.org/officeDocument/2006/relationships/tags" Target="../tags/tag505.xml"/><Relationship Id="rId89" Type="http://schemas.openxmlformats.org/officeDocument/2006/relationships/tags" Target="../tags/tag510.xml"/><Relationship Id="rId16" Type="http://schemas.openxmlformats.org/officeDocument/2006/relationships/tags" Target="../tags/tag437.xml"/><Relationship Id="rId11" Type="http://schemas.openxmlformats.org/officeDocument/2006/relationships/tags" Target="../tags/tag432.xml"/><Relationship Id="rId32" Type="http://schemas.openxmlformats.org/officeDocument/2006/relationships/tags" Target="../tags/tag453.xml"/><Relationship Id="rId37" Type="http://schemas.openxmlformats.org/officeDocument/2006/relationships/tags" Target="../tags/tag458.xml"/><Relationship Id="rId53" Type="http://schemas.openxmlformats.org/officeDocument/2006/relationships/tags" Target="../tags/tag474.xml"/><Relationship Id="rId58" Type="http://schemas.openxmlformats.org/officeDocument/2006/relationships/tags" Target="../tags/tag479.xml"/><Relationship Id="rId74" Type="http://schemas.openxmlformats.org/officeDocument/2006/relationships/tags" Target="../tags/tag495.xml"/><Relationship Id="rId79" Type="http://schemas.openxmlformats.org/officeDocument/2006/relationships/tags" Target="../tags/tag500.xml"/><Relationship Id="rId102" Type="http://schemas.openxmlformats.org/officeDocument/2006/relationships/image" Target="file:///C:\Users\Administrator\AppData\Local\Temp\wps\INetCache\ef9337a515c0d5df82061f2455f1dac6" TargetMode="External"/><Relationship Id="rId5" Type="http://schemas.openxmlformats.org/officeDocument/2006/relationships/tags" Target="../tags/tag426.xml"/><Relationship Id="rId90" Type="http://schemas.openxmlformats.org/officeDocument/2006/relationships/tags" Target="../tags/tag511.xml"/><Relationship Id="rId95" Type="http://schemas.openxmlformats.org/officeDocument/2006/relationships/tags" Target="../tags/tag516.xml"/><Relationship Id="rId22" Type="http://schemas.openxmlformats.org/officeDocument/2006/relationships/tags" Target="../tags/tag443.xml"/><Relationship Id="rId27" Type="http://schemas.openxmlformats.org/officeDocument/2006/relationships/tags" Target="../tags/tag448.xml"/><Relationship Id="rId43" Type="http://schemas.openxmlformats.org/officeDocument/2006/relationships/tags" Target="../tags/tag464.xml"/><Relationship Id="rId48" Type="http://schemas.openxmlformats.org/officeDocument/2006/relationships/tags" Target="../tags/tag469.xml"/><Relationship Id="rId64" Type="http://schemas.openxmlformats.org/officeDocument/2006/relationships/tags" Target="../tags/tag485.xml"/><Relationship Id="rId69" Type="http://schemas.openxmlformats.org/officeDocument/2006/relationships/tags" Target="../tags/tag490.xml"/><Relationship Id="rId80" Type="http://schemas.openxmlformats.org/officeDocument/2006/relationships/tags" Target="../tags/tag501.xml"/><Relationship Id="rId85" Type="http://schemas.openxmlformats.org/officeDocument/2006/relationships/tags" Target="../tags/tag506.xml"/><Relationship Id="rId12" Type="http://schemas.openxmlformats.org/officeDocument/2006/relationships/tags" Target="../tags/tag433.xml"/><Relationship Id="rId17" Type="http://schemas.openxmlformats.org/officeDocument/2006/relationships/tags" Target="../tags/tag438.xml"/><Relationship Id="rId33" Type="http://schemas.openxmlformats.org/officeDocument/2006/relationships/tags" Target="../tags/tag454.xml"/><Relationship Id="rId38" Type="http://schemas.openxmlformats.org/officeDocument/2006/relationships/tags" Target="../tags/tag459.xml"/><Relationship Id="rId59" Type="http://schemas.openxmlformats.org/officeDocument/2006/relationships/tags" Target="../tags/tag480.xml"/><Relationship Id="rId103" Type="http://schemas.openxmlformats.org/officeDocument/2006/relationships/image" Target="../media/image28.jpeg"/><Relationship Id="rId20" Type="http://schemas.openxmlformats.org/officeDocument/2006/relationships/tags" Target="../tags/tag441.xml"/><Relationship Id="rId41" Type="http://schemas.openxmlformats.org/officeDocument/2006/relationships/tags" Target="../tags/tag462.xml"/><Relationship Id="rId54" Type="http://schemas.openxmlformats.org/officeDocument/2006/relationships/tags" Target="../tags/tag475.xml"/><Relationship Id="rId62" Type="http://schemas.openxmlformats.org/officeDocument/2006/relationships/tags" Target="../tags/tag483.xml"/><Relationship Id="rId70" Type="http://schemas.openxmlformats.org/officeDocument/2006/relationships/tags" Target="../tags/tag491.xml"/><Relationship Id="rId75" Type="http://schemas.openxmlformats.org/officeDocument/2006/relationships/tags" Target="../tags/tag496.xml"/><Relationship Id="rId83" Type="http://schemas.openxmlformats.org/officeDocument/2006/relationships/tags" Target="../tags/tag504.xml"/><Relationship Id="rId88" Type="http://schemas.openxmlformats.org/officeDocument/2006/relationships/tags" Target="../tags/tag509.xml"/><Relationship Id="rId91" Type="http://schemas.openxmlformats.org/officeDocument/2006/relationships/tags" Target="../tags/tag512.xml"/><Relationship Id="rId96" Type="http://schemas.openxmlformats.org/officeDocument/2006/relationships/tags" Target="../tags/tag517.xml"/><Relationship Id="rId1" Type="http://schemas.openxmlformats.org/officeDocument/2006/relationships/tags" Target="../tags/tag422.xml"/><Relationship Id="rId6" Type="http://schemas.openxmlformats.org/officeDocument/2006/relationships/tags" Target="../tags/tag427.xml"/><Relationship Id="rId15" Type="http://schemas.openxmlformats.org/officeDocument/2006/relationships/tags" Target="../tags/tag436.xml"/><Relationship Id="rId23" Type="http://schemas.openxmlformats.org/officeDocument/2006/relationships/tags" Target="../tags/tag444.xml"/><Relationship Id="rId28" Type="http://schemas.openxmlformats.org/officeDocument/2006/relationships/tags" Target="../tags/tag449.xml"/><Relationship Id="rId36" Type="http://schemas.openxmlformats.org/officeDocument/2006/relationships/tags" Target="../tags/tag457.xml"/><Relationship Id="rId49" Type="http://schemas.openxmlformats.org/officeDocument/2006/relationships/tags" Target="../tags/tag470.xml"/><Relationship Id="rId57" Type="http://schemas.openxmlformats.org/officeDocument/2006/relationships/tags" Target="../tags/tag478.xml"/><Relationship Id="rId10" Type="http://schemas.openxmlformats.org/officeDocument/2006/relationships/tags" Target="../tags/tag431.xml"/><Relationship Id="rId31" Type="http://schemas.openxmlformats.org/officeDocument/2006/relationships/tags" Target="../tags/tag452.xml"/><Relationship Id="rId44" Type="http://schemas.openxmlformats.org/officeDocument/2006/relationships/tags" Target="../tags/tag465.xml"/><Relationship Id="rId52" Type="http://schemas.openxmlformats.org/officeDocument/2006/relationships/tags" Target="../tags/tag473.xml"/><Relationship Id="rId60" Type="http://schemas.openxmlformats.org/officeDocument/2006/relationships/tags" Target="../tags/tag481.xml"/><Relationship Id="rId65" Type="http://schemas.openxmlformats.org/officeDocument/2006/relationships/tags" Target="../tags/tag486.xml"/><Relationship Id="rId73" Type="http://schemas.openxmlformats.org/officeDocument/2006/relationships/tags" Target="../tags/tag494.xml"/><Relationship Id="rId78" Type="http://schemas.openxmlformats.org/officeDocument/2006/relationships/tags" Target="../tags/tag499.xml"/><Relationship Id="rId81" Type="http://schemas.openxmlformats.org/officeDocument/2006/relationships/tags" Target="../tags/tag502.xml"/><Relationship Id="rId86" Type="http://schemas.openxmlformats.org/officeDocument/2006/relationships/tags" Target="../tags/tag507.xml"/><Relationship Id="rId94" Type="http://schemas.openxmlformats.org/officeDocument/2006/relationships/tags" Target="../tags/tag515.xml"/><Relationship Id="rId99" Type="http://schemas.openxmlformats.org/officeDocument/2006/relationships/slideLayout" Target="../slideLayouts/slideLayout7.xml"/><Relationship Id="rId101" Type="http://schemas.openxmlformats.org/officeDocument/2006/relationships/image" Target="../media/image27.jpeg"/><Relationship Id="rId4" Type="http://schemas.openxmlformats.org/officeDocument/2006/relationships/tags" Target="../tags/tag425.xml"/><Relationship Id="rId9" Type="http://schemas.openxmlformats.org/officeDocument/2006/relationships/tags" Target="../tags/tag430.xml"/><Relationship Id="rId13" Type="http://schemas.openxmlformats.org/officeDocument/2006/relationships/tags" Target="../tags/tag434.xml"/><Relationship Id="rId18" Type="http://schemas.openxmlformats.org/officeDocument/2006/relationships/tags" Target="../tags/tag439.xml"/><Relationship Id="rId39" Type="http://schemas.openxmlformats.org/officeDocument/2006/relationships/tags" Target="../tags/tag460.xml"/><Relationship Id="rId34" Type="http://schemas.openxmlformats.org/officeDocument/2006/relationships/tags" Target="../tags/tag455.xml"/><Relationship Id="rId50" Type="http://schemas.openxmlformats.org/officeDocument/2006/relationships/tags" Target="../tags/tag471.xml"/><Relationship Id="rId55" Type="http://schemas.openxmlformats.org/officeDocument/2006/relationships/tags" Target="../tags/tag476.xml"/><Relationship Id="rId76" Type="http://schemas.openxmlformats.org/officeDocument/2006/relationships/tags" Target="../tags/tag497.xml"/><Relationship Id="rId97" Type="http://schemas.openxmlformats.org/officeDocument/2006/relationships/tags" Target="../tags/tag518.xml"/><Relationship Id="rId104" Type="http://schemas.openxmlformats.org/officeDocument/2006/relationships/image" Target="file:///C:\Users\Administrator\AppData\Local\Temp\wps\INetCache\8f97a8902120aa3521b9487369fc42fe" TargetMode="External"/><Relationship Id="rId7" Type="http://schemas.openxmlformats.org/officeDocument/2006/relationships/tags" Target="../tags/tag428.xml"/><Relationship Id="rId71" Type="http://schemas.openxmlformats.org/officeDocument/2006/relationships/tags" Target="../tags/tag492.xml"/><Relationship Id="rId92" Type="http://schemas.openxmlformats.org/officeDocument/2006/relationships/tags" Target="../tags/tag513.xml"/><Relationship Id="rId2" Type="http://schemas.openxmlformats.org/officeDocument/2006/relationships/tags" Target="../tags/tag423.xml"/><Relationship Id="rId29" Type="http://schemas.openxmlformats.org/officeDocument/2006/relationships/tags" Target="../tags/tag450.xml"/><Relationship Id="rId24" Type="http://schemas.openxmlformats.org/officeDocument/2006/relationships/tags" Target="../tags/tag445.xml"/><Relationship Id="rId40" Type="http://schemas.openxmlformats.org/officeDocument/2006/relationships/tags" Target="../tags/tag461.xml"/><Relationship Id="rId45" Type="http://schemas.openxmlformats.org/officeDocument/2006/relationships/tags" Target="../tags/tag466.xml"/><Relationship Id="rId66" Type="http://schemas.openxmlformats.org/officeDocument/2006/relationships/tags" Target="../tags/tag487.xml"/><Relationship Id="rId87" Type="http://schemas.openxmlformats.org/officeDocument/2006/relationships/tags" Target="../tags/tag508.xml"/><Relationship Id="rId61" Type="http://schemas.openxmlformats.org/officeDocument/2006/relationships/tags" Target="../tags/tag482.xml"/><Relationship Id="rId82" Type="http://schemas.openxmlformats.org/officeDocument/2006/relationships/tags" Target="../tags/tag503.xml"/><Relationship Id="rId19" Type="http://schemas.openxmlformats.org/officeDocument/2006/relationships/tags" Target="../tags/tag440.xml"/><Relationship Id="rId14" Type="http://schemas.openxmlformats.org/officeDocument/2006/relationships/tags" Target="../tags/tag435.xml"/><Relationship Id="rId30" Type="http://schemas.openxmlformats.org/officeDocument/2006/relationships/tags" Target="../tags/tag451.xml"/><Relationship Id="rId35" Type="http://schemas.openxmlformats.org/officeDocument/2006/relationships/tags" Target="../tags/tag456.xml"/><Relationship Id="rId56" Type="http://schemas.openxmlformats.org/officeDocument/2006/relationships/tags" Target="../tags/tag477.xml"/><Relationship Id="rId77" Type="http://schemas.openxmlformats.org/officeDocument/2006/relationships/tags" Target="../tags/tag498.xml"/><Relationship Id="rId100" Type="http://schemas.openxmlformats.org/officeDocument/2006/relationships/notesSlide" Target="../notesSlides/notesSlide7.xml"/><Relationship Id="rId105" Type="http://schemas.openxmlformats.org/officeDocument/2006/relationships/image" Target="../media/image29.png"/><Relationship Id="rId8" Type="http://schemas.openxmlformats.org/officeDocument/2006/relationships/tags" Target="../tags/tag429.xml"/><Relationship Id="rId51" Type="http://schemas.openxmlformats.org/officeDocument/2006/relationships/tags" Target="../tags/tag472.xml"/><Relationship Id="rId72" Type="http://schemas.openxmlformats.org/officeDocument/2006/relationships/tags" Target="../tags/tag493.xml"/><Relationship Id="rId93" Type="http://schemas.openxmlformats.org/officeDocument/2006/relationships/tags" Target="../tags/tag514.xml"/><Relationship Id="rId98" Type="http://schemas.openxmlformats.org/officeDocument/2006/relationships/tags" Target="../tags/tag519.xml"/><Relationship Id="rId3" Type="http://schemas.openxmlformats.org/officeDocument/2006/relationships/tags" Target="../tags/tag424.xml"/><Relationship Id="rId25" Type="http://schemas.openxmlformats.org/officeDocument/2006/relationships/tags" Target="../tags/tag446.xml"/><Relationship Id="rId46" Type="http://schemas.openxmlformats.org/officeDocument/2006/relationships/tags" Target="../tags/tag467.xml"/><Relationship Id="rId67" Type="http://schemas.openxmlformats.org/officeDocument/2006/relationships/tags" Target="../tags/tag48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13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534.xml"/><Relationship Id="rId18" Type="http://schemas.openxmlformats.org/officeDocument/2006/relationships/tags" Target="../tags/tag539.xml"/><Relationship Id="rId26" Type="http://schemas.openxmlformats.org/officeDocument/2006/relationships/tags" Target="../tags/tag547.xml"/><Relationship Id="rId3" Type="http://schemas.openxmlformats.org/officeDocument/2006/relationships/tags" Target="../tags/tag524.xml"/><Relationship Id="rId21" Type="http://schemas.openxmlformats.org/officeDocument/2006/relationships/tags" Target="../tags/tag542.xml"/><Relationship Id="rId7" Type="http://schemas.openxmlformats.org/officeDocument/2006/relationships/tags" Target="../tags/tag528.xml"/><Relationship Id="rId12" Type="http://schemas.openxmlformats.org/officeDocument/2006/relationships/tags" Target="../tags/tag533.xml"/><Relationship Id="rId17" Type="http://schemas.openxmlformats.org/officeDocument/2006/relationships/tags" Target="../tags/tag538.xml"/><Relationship Id="rId25" Type="http://schemas.openxmlformats.org/officeDocument/2006/relationships/tags" Target="../tags/tag546.xml"/><Relationship Id="rId33" Type="http://schemas.openxmlformats.org/officeDocument/2006/relationships/image" Target="../media/image30.png"/><Relationship Id="rId2" Type="http://schemas.openxmlformats.org/officeDocument/2006/relationships/tags" Target="../tags/tag523.xml"/><Relationship Id="rId16" Type="http://schemas.openxmlformats.org/officeDocument/2006/relationships/tags" Target="../tags/tag537.xml"/><Relationship Id="rId20" Type="http://schemas.openxmlformats.org/officeDocument/2006/relationships/tags" Target="../tags/tag541.xml"/><Relationship Id="rId29" Type="http://schemas.openxmlformats.org/officeDocument/2006/relationships/tags" Target="../tags/tag550.xml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11" Type="http://schemas.openxmlformats.org/officeDocument/2006/relationships/tags" Target="../tags/tag532.xml"/><Relationship Id="rId24" Type="http://schemas.openxmlformats.org/officeDocument/2006/relationships/tags" Target="../tags/tag545.xml"/><Relationship Id="rId32" Type="http://schemas.openxmlformats.org/officeDocument/2006/relationships/notesSlide" Target="../notesSlides/notesSlide8.xml"/><Relationship Id="rId5" Type="http://schemas.openxmlformats.org/officeDocument/2006/relationships/tags" Target="../tags/tag526.xml"/><Relationship Id="rId15" Type="http://schemas.openxmlformats.org/officeDocument/2006/relationships/tags" Target="../tags/tag536.xml"/><Relationship Id="rId23" Type="http://schemas.openxmlformats.org/officeDocument/2006/relationships/tags" Target="../tags/tag544.xml"/><Relationship Id="rId28" Type="http://schemas.openxmlformats.org/officeDocument/2006/relationships/tags" Target="../tags/tag549.xml"/><Relationship Id="rId10" Type="http://schemas.openxmlformats.org/officeDocument/2006/relationships/tags" Target="../tags/tag531.xml"/><Relationship Id="rId19" Type="http://schemas.openxmlformats.org/officeDocument/2006/relationships/tags" Target="../tags/tag540.xml"/><Relationship Id="rId31" Type="http://schemas.openxmlformats.org/officeDocument/2006/relationships/slideLayout" Target="../slideLayouts/slideLayout2.xml"/><Relationship Id="rId4" Type="http://schemas.openxmlformats.org/officeDocument/2006/relationships/tags" Target="../tags/tag525.xml"/><Relationship Id="rId9" Type="http://schemas.openxmlformats.org/officeDocument/2006/relationships/tags" Target="../tags/tag530.xml"/><Relationship Id="rId14" Type="http://schemas.openxmlformats.org/officeDocument/2006/relationships/tags" Target="../tags/tag535.xml"/><Relationship Id="rId22" Type="http://schemas.openxmlformats.org/officeDocument/2006/relationships/tags" Target="../tags/tag543.xml"/><Relationship Id="rId27" Type="http://schemas.openxmlformats.org/officeDocument/2006/relationships/tags" Target="../tags/tag548.xml"/><Relationship Id="rId30" Type="http://schemas.openxmlformats.org/officeDocument/2006/relationships/tags" Target="../tags/tag551.xml"/><Relationship Id="rId8" Type="http://schemas.openxmlformats.org/officeDocument/2006/relationships/tags" Target="../tags/tag5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57.xml"/><Relationship Id="rId7" Type="http://schemas.openxmlformats.org/officeDocument/2006/relationships/tags" Target="../tags/tag561.xml"/><Relationship Id="rId2" Type="http://schemas.openxmlformats.org/officeDocument/2006/relationships/tags" Target="../tags/tag556.xml"/><Relationship Id="rId1" Type="http://schemas.openxmlformats.org/officeDocument/2006/relationships/tags" Target="../tags/tag555.xml"/><Relationship Id="rId6" Type="http://schemas.openxmlformats.org/officeDocument/2006/relationships/tags" Target="../tags/tag560.xml"/><Relationship Id="rId5" Type="http://schemas.openxmlformats.org/officeDocument/2006/relationships/tags" Target="../tags/tag559.xml"/><Relationship Id="rId4" Type="http://schemas.openxmlformats.org/officeDocument/2006/relationships/tags" Target="../tags/tag558.xml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6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63.xml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5" Type="http://schemas.openxmlformats.org/officeDocument/2006/relationships/tags" Target="../tags/tag566.xml"/><Relationship Id="rId10" Type="http://schemas.openxmlformats.org/officeDocument/2006/relationships/image" Target="../media/image34.png"/><Relationship Id="rId4" Type="http://schemas.openxmlformats.org/officeDocument/2006/relationships/tags" Target="../tags/tag565.xml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70.xml"/><Relationship Id="rId2" Type="http://schemas.openxmlformats.org/officeDocument/2006/relationships/tags" Target="../tags/tag569.xml"/><Relationship Id="rId1" Type="http://schemas.openxmlformats.org/officeDocument/2006/relationships/tags" Target="../tags/tag568.xml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573.xml"/><Relationship Id="rId2" Type="http://schemas.openxmlformats.org/officeDocument/2006/relationships/tags" Target="../tags/tag572.xml"/><Relationship Id="rId1" Type="http://schemas.openxmlformats.org/officeDocument/2006/relationships/tags" Target="../tags/tag571.xml"/><Relationship Id="rId6" Type="http://schemas.openxmlformats.org/officeDocument/2006/relationships/image" Target="../media/image36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577.xml"/><Relationship Id="rId2" Type="http://schemas.openxmlformats.org/officeDocument/2006/relationships/tags" Target="../tags/tag576.xml"/><Relationship Id="rId1" Type="http://schemas.openxmlformats.org/officeDocument/2006/relationships/tags" Target="../tags/tag575.xml"/><Relationship Id="rId6" Type="http://schemas.openxmlformats.org/officeDocument/2006/relationships/image" Target="../media/image36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7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581.xml"/><Relationship Id="rId7" Type="http://schemas.openxmlformats.org/officeDocument/2006/relationships/image" Target="../media/image36.gif"/><Relationship Id="rId2" Type="http://schemas.openxmlformats.org/officeDocument/2006/relationships/tags" Target="../tags/tag580.xml"/><Relationship Id="rId1" Type="http://schemas.openxmlformats.org/officeDocument/2006/relationships/tags" Target="../tags/tag57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83.xml"/><Relationship Id="rId4" Type="http://schemas.openxmlformats.org/officeDocument/2006/relationships/tags" Target="../tags/tag58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586.xml"/><Relationship Id="rId2" Type="http://schemas.openxmlformats.org/officeDocument/2006/relationships/tags" Target="../tags/tag585.xml"/><Relationship Id="rId1" Type="http://schemas.openxmlformats.org/officeDocument/2006/relationships/tags" Target="../tags/tag584.xml"/><Relationship Id="rId6" Type="http://schemas.openxmlformats.org/officeDocument/2006/relationships/image" Target="../media/image36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8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590.xml"/><Relationship Id="rId2" Type="http://schemas.openxmlformats.org/officeDocument/2006/relationships/tags" Target="../tags/tag589.xml"/><Relationship Id="rId1" Type="http://schemas.openxmlformats.org/officeDocument/2006/relationships/tags" Target="../tags/tag588.xml"/><Relationship Id="rId6" Type="http://schemas.openxmlformats.org/officeDocument/2006/relationships/image" Target="../media/image36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9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594.xml"/><Relationship Id="rId2" Type="http://schemas.openxmlformats.org/officeDocument/2006/relationships/tags" Target="../tags/tag593.xml"/><Relationship Id="rId1" Type="http://schemas.openxmlformats.org/officeDocument/2006/relationships/tags" Target="../tags/tag592.xml"/><Relationship Id="rId6" Type="http://schemas.openxmlformats.org/officeDocument/2006/relationships/image" Target="../media/image36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9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14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598.xml"/><Relationship Id="rId2" Type="http://schemas.openxmlformats.org/officeDocument/2006/relationships/tags" Target="../tags/tag597.xml"/><Relationship Id="rId1" Type="http://schemas.openxmlformats.org/officeDocument/2006/relationships/tags" Target="../tags/tag596.xml"/><Relationship Id="rId6" Type="http://schemas.openxmlformats.org/officeDocument/2006/relationships/image" Target="../media/image36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9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602.xml"/><Relationship Id="rId7" Type="http://schemas.openxmlformats.org/officeDocument/2006/relationships/image" Target="../media/image36.gif"/><Relationship Id="rId2" Type="http://schemas.openxmlformats.org/officeDocument/2006/relationships/tags" Target="../tags/tag601.xml"/><Relationship Id="rId1" Type="http://schemas.openxmlformats.org/officeDocument/2006/relationships/tags" Target="../tags/tag60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04.xml"/><Relationship Id="rId4" Type="http://schemas.openxmlformats.org/officeDocument/2006/relationships/tags" Target="../tags/tag60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612.xml"/><Relationship Id="rId13" Type="http://schemas.openxmlformats.org/officeDocument/2006/relationships/image" Target="../media/image38.png"/><Relationship Id="rId3" Type="http://schemas.openxmlformats.org/officeDocument/2006/relationships/tags" Target="../tags/tag607.xml"/><Relationship Id="rId7" Type="http://schemas.openxmlformats.org/officeDocument/2006/relationships/tags" Target="../tags/tag611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606.xml"/><Relationship Id="rId1" Type="http://schemas.openxmlformats.org/officeDocument/2006/relationships/tags" Target="../tags/tag605.xml"/><Relationship Id="rId6" Type="http://schemas.openxmlformats.org/officeDocument/2006/relationships/tags" Target="../tags/tag610.xml"/><Relationship Id="rId11" Type="http://schemas.openxmlformats.org/officeDocument/2006/relationships/tags" Target="../tags/tag615.xml"/><Relationship Id="rId5" Type="http://schemas.openxmlformats.org/officeDocument/2006/relationships/tags" Target="../tags/tag609.xml"/><Relationship Id="rId10" Type="http://schemas.openxmlformats.org/officeDocument/2006/relationships/tags" Target="../tags/tag614.xml"/><Relationship Id="rId4" Type="http://schemas.openxmlformats.org/officeDocument/2006/relationships/tags" Target="../tags/tag608.xml"/><Relationship Id="rId9" Type="http://schemas.openxmlformats.org/officeDocument/2006/relationships/tags" Target="../tags/tag613.xml"/><Relationship Id="rId14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tags" Target="../tags/tag162.xml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tags" Target="../tags/tag161.xml"/><Relationship Id="rId17" Type="http://schemas.openxmlformats.org/officeDocument/2006/relationships/image" Target="../media/image12.jpeg"/><Relationship Id="rId2" Type="http://schemas.openxmlformats.org/officeDocument/2006/relationships/tags" Target="../tags/tag151.xml"/><Relationship Id="rId16" Type="http://schemas.openxmlformats.org/officeDocument/2006/relationships/slideLayout" Target="../slideLayouts/slideLayout12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tags" Target="../tags/tag160.xml"/><Relationship Id="rId5" Type="http://schemas.openxmlformats.org/officeDocument/2006/relationships/tags" Target="../tags/tag154.xml"/><Relationship Id="rId15" Type="http://schemas.openxmlformats.org/officeDocument/2006/relationships/tags" Target="../tags/tag164.xml"/><Relationship Id="rId10" Type="http://schemas.openxmlformats.org/officeDocument/2006/relationships/tags" Target="../tags/tag159.xml"/><Relationship Id="rId4" Type="http://schemas.openxmlformats.org/officeDocument/2006/relationships/tags" Target="../tags/tag153.xml"/><Relationship Id="rId9" Type="http://schemas.openxmlformats.org/officeDocument/2006/relationships/tags" Target="../tags/tag158.xml"/><Relationship Id="rId14" Type="http://schemas.openxmlformats.org/officeDocument/2006/relationships/tags" Target="../tags/tag1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tags" Target="../tags/tag177.xml"/><Relationship Id="rId18" Type="http://schemas.openxmlformats.org/officeDocument/2006/relationships/image" Target="../media/image13.png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tags" Target="../tags/tag176.xml"/><Relationship Id="rId17" Type="http://schemas.openxmlformats.org/officeDocument/2006/relationships/notesSlide" Target="../notesSlides/notesSlide3.xml"/><Relationship Id="rId2" Type="http://schemas.openxmlformats.org/officeDocument/2006/relationships/tags" Target="../tags/tag166.xml"/><Relationship Id="rId16" Type="http://schemas.openxmlformats.org/officeDocument/2006/relationships/slideLayout" Target="../slideLayouts/slideLayout6.xml"/><Relationship Id="rId20" Type="http://schemas.openxmlformats.org/officeDocument/2006/relationships/image" Target="../media/image15.png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5" Type="http://schemas.openxmlformats.org/officeDocument/2006/relationships/tags" Target="../tags/tag169.xml"/><Relationship Id="rId15" Type="http://schemas.openxmlformats.org/officeDocument/2006/relationships/tags" Target="../tags/tag179.xml"/><Relationship Id="rId10" Type="http://schemas.openxmlformats.org/officeDocument/2006/relationships/tags" Target="../tags/tag174.xml"/><Relationship Id="rId19" Type="http://schemas.openxmlformats.org/officeDocument/2006/relationships/image" Target="../media/image14.png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tags" Target="../tags/tag17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tags" Target="../tags/tag195.xml"/><Relationship Id="rId18" Type="http://schemas.openxmlformats.org/officeDocument/2006/relationships/tags" Target="../tags/tag200.xml"/><Relationship Id="rId26" Type="http://schemas.openxmlformats.org/officeDocument/2006/relationships/notesSlide" Target="../notesSlides/notesSlide4.xml"/><Relationship Id="rId3" Type="http://schemas.openxmlformats.org/officeDocument/2006/relationships/tags" Target="../tags/tag185.xml"/><Relationship Id="rId21" Type="http://schemas.openxmlformats.org/officeDocument/2006/relationships/tags" Target="../tags/tag203.xml"/><Relationship Id="rId7" Type="http://schemas.openxmlformats.org/officeDocument/2006/relationships/tags" Target="../tags/tag189.xml"/><Relationship Id="rId12" Type="http://schemas.openxmlformats.org/officeDocument/2006/relationships/tags" Target="../tags/tag194.xml"/><Relationship Id="rId17" Type="http://schemas.openxmlformats.org/officeDocument/2006/relationships/tags" Target="../tags/tag199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184.xml"/><Relationship Id="rId16" Type="http://schemas.openxmlformats.org/officeDocument/2006/relationships/tags" Target="../tags/tag198.xml"/><Relationship Id="rId20" Type="http://schemas.openxmlformats.org/officeDocument/2006/relationships/tags" Target="../tags/tag202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tags" Target="../tags/tag193.xml"/><Relationship Id="rId24" Type="http://schemas.openxmlformats.org/officeDocument/2006/relationships/tags" Target="../tags/tag206.xml"/><Relationship Id="rId5" Type="http://schemas.openxmlformats.org/officeDocument/2006/relationships/tags" Target="../tags/tag187.xml"/><Relationship Id="rId15" Type="http://schemas.openxmlformats.org/officeDocument/2006/relationships/tags" Target="../tags/tag197.xml"/><Relationship Id="rId23" Type="http://schemas.openxmlformats.org/officeDocument/2006/relationships/tags" Target="../tags/tag205.xml"/><Relationship Id="rId10" Type="http://schemas.openxmlformats.org/officeDocument/2006/relationships/tags" Target="../tags/tag192.xml"/><Relationship Id="rId19" Type="http://schemas.openxmlformats.org/officeDocument/2006/relationships/tags" Target="../tags/tag201.xml"/><Relationship Id="rId4" Type="http://schemas.openxmlformats.org/officeDocument/2006/relationships/tags" Target="../tags/tag186.xml"/><Relationship Id="rId9" Type="http://schemas.openxmlformats.org/officeDocument/2006/relationships/tags" Target="../tags/tag191.xml"/><Relationship Id="rId14" Type="http://schemas.openxmlformats.org/officeDocument/2006/relationships/tags" Target="../tags/tag196.xml"/><Relationship Id="rId22" Type="http://schemas.openxmlformats.org/officeDocument/2006/relationships/tags" Target="../tags/tag204.xml"/><Relationship Id="rId27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tags" Target="../tags/tag222.xml"/><Relationship Id="rId18" Type="http://schemas.openxmlformats.org/officeDocument/2006/relationships/tags" Target="../tags/tag227.xml"/><Relationship Id="rId26" Type="http://schemas.openxmlformats.org/officeDocument/2006/relationships/image" Target="../media/image13.png"/><Relationship Id="rId3" Type="http://schemas.openxmlformats.org/officeDocument/2006/relationships/tags" Target="../tags/tag212.xml"/><Relationship Id="rId21" Type="http://schemas.openxmlformats.org/officeDocument/2006/relationships/tags" Target="../tags/tag230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tags" Target="../tags/tag226.xml"/><Relationship Id="rId25" Type="http://schemas.openxmlformats.org/officeDocument/2006/relationships/notesSlide" Target="../notesSlides/notesSlide5.xml"/><Relationship Id="rId2" Type="http://schemas.openxmlformats.org/officeDocument/2006/relationships/tags" Target="../tags/tag211.xml"/><Relationship Id="rId16" Type="http://schemas.openxmlformats.org/officeDocument/2006/relationships/tags" Target="../tags/tag225.xml"/><Relationship Id="rId20" Type="http://schemas.openxmlformats.org/officeDocument/2006/relationships/tags" Target="../tags/tag229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24" Type="http://schemas.openxmlformats.org/officeDocument/2006/relationships/slideLayout" Target="../slideLayouts/slideLayout6.xml"/><Relationship Id="rId5" Type="http://schemas.openxmlformats.org/officeDocument/2006/relationships/tags" Target="../tags/tag214.xml"/><Relationship Id="rId15" Type="http://schemas.openxmlformats.org/officeDocument/2006/relationships/tags" Target="../tags/tag224.xml"/><Relationship Id="rId23" Type="http://schemas.openxmlformats.org/officeDocument/2006/relationships/tags" Target="../tags/tag232.xml"/><Relationship Id="rId10" Type="http://schemas.openxmlformats.org/officeDocument/2006/relationships/tags" Target="../tags/tag219.xml"/><Relationship Id="rId19" Type="http://schemas.openxmlformats.org/officeDocument/2006/relationships/tags" Target="../tags/tag228.xml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tags" Target="../tags/tag223.xml"/><Relationship Id="rId22" Type="http://schemas.openxmlformats.org/officeDocument/2006/relationships/tags" Target="../tags/tag231.xml"/><Relationship Id="rId27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1.mp4"/><Relationship Id="rId3" Type="http://schemas.openxmlformats.org/officeDocument/2006/relationships/tags" Target="../tags/tag238.xml"/><Relationship Id="rId7" Type="http://schemas.microsoft.com/office/2007/relationships/media" Target="../media/media1.mp4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image" Target="../media/image16.png"/><Relationship Id="rId5" Type="http://schemas.openxmlformats.org/officeDocument/2006/relationships/tags" Target="../tags/tag24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39.xml"/><Relationship Id="rId9" Type="http://schemas.openxmlformats.org/officeDocument/2006/relationships/tags" Target="../tags/tag2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12" Type="http://schemas.microsoft.com/office/2007/relationships/hdphoto" Target="../media/hdphoto3.wdp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image" Target="../media/image17.png"/><Relationship Id="rId5" Type="http://schemas.openxmlformats.org/officeDocument/2006/relationships/tags" Target="../tags/tag24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46.xml"/><Relationship Id="rId9" Type="http://schemas.openxmlformats.org/officeDocument/2006/relationships/tags" Target="../tags/tag2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>
            <p:custDataLst>
              <p:tags r:id="rId2"/>
            </p:custDataLst>
          </p:nvPr>
        </p:nvSpPr>
        <p:spPr>
          <a:xfrm>
            <a:off x="1748155" y="821055"/>
            <a:ext cx="91160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zh-CN" altLang="en-US" sz="6000" b="1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第二章</a:t>
            </a:r>
            <a:r>
              <a:rPr lang="en-US" altLang="zh-CN" sz="6000" b="1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 </a:t>
            </a:r>
            <a:r>
              <a:rPr lang="zh-CN" altLang="en-US" sz="6000" b="1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神经调节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315210" y="1835785"/>
            <a:ext cx="7873365" cy="970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fontAlgn="auto" latinLnBrk="0" hangingPunct="1">
              <a:lnSpc>
                <a:spcPct val="130000"/>
              </a:lnSpc>
            </a:pPr>
            <a:r>
              <a:rPr lang="zh-CN" altLang="en-US" sz="4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</a:t>
            </a:r>
            <a:r>
              <a:rPr lang="en-US" altLang="zh-CN" sz="4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</a:t>
            </a:r>
            <a:r>
              <a:rPr lang="zh-CN" altLang="en-US" sz="4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节 神经系统的分级调节</a:t>
            </a:r>
            <a:endParaRPr lang="zh-CN" altLang="en-US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3314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73415" y="3663315"/>
            <a:ext cx="3918585" cy="3194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2" b="100000" l="443" r="100000">
                        <a14:foregroundMark x1="4874" y1="47119" x2="4874" y2="47119"/>
                        <a14:foregroundMark x1="5465" y1="47531" x2="10487" y2="57819"/>
                        <a14:foregroundMark x1="5761" y1="41770" x2="12408" y2="22840"/>
                        <a14:foregroundMark x1="17430" y1="16255" x2="38257" y2="3292"/>
                        <a14:foregroundMark x1="38700" y1="5556" x2="57016" y2="5556"/>
                        <a14:foregroundMark x1="59675" y1="7407" x2="71049" y2="12346"/>
                        <a14:foregroundMark x1="77991" y1="18107" x2="87445" y2="32510"/>
                        <a14:foregroundMark x1="71935" y1="11934" x2="77400" y2="16461"/>
                        <a14:foregroundMark x1="59527" y1="97531" x2="52733" y2="96708"/>
                        <a14:foregroundMark x1="16839" y1="17078" x2="12408" y2="20988"/>
                        <a14:foregroundMark x1="12112" y1="22840" x2="6942" y2="35185"/>
                        <a14:backgroundMark x1="39734" y1="5761" x2="30576" y2="6996"/>
                        <a14:backgroundMark x1="53471" y1="4733" x2="55982" y2="61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0675" y="3747135"/>
            <a:ext cx="4333240" cy="3110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77" b="88428" l="0" r="100000">
                        <a14:foregroundMark x1="49609" y1="29811" x2="49609" y2="29811"/>
                        <a14:foregroundMark x1="47070" y1="22893" x2="47070" y2="22893"/>
                        <a14:foregroundMark x1="41504" y1="30692" x2="41504" y2="30692"/>
                        <a14:foregroundMark x1="43555" y1="26289" x2="43555" y2="26289"/>
                        <a14:foregroundMark x1="52246" y1="18994" x2="52246" y2="18994"/>
                        <a14:foregroundMark x1="51758" y1="14843" x2="51758" y2="14843"/>
                        <a14:foregroundMark x1="48242" y1="21384" x2="48242" y2="21384"/>
                        <a14:foregroundMark x1="49902" y1="23270" x2="49902" y2="23270"/>
                        <a14:foregroundMark x1="53809" y1="20503" x2="53809" y2="20503"/>
                        <a14:foregroundMark x1="51953" y1="35597" x2="51953" y2="35597"/>
                        <a14:foregroundMark x1="56641" y1="27170" x2="56641" y2="27170"/>
                        <a14:foregroundMark x1="54785" y1="34969" x2="54785" y2="34969"/>
                        <a14:foregroundMark x1="44727" y1="16604" x2="44727" y2="16604"/>
                        <a14:foregroundMark x1="61523" y1="37987" x2="61523" y2="37987"/>
                        <a14:foregroundMark x1="31445" y1="52704" x2="31445" y2="52704"/>
                        <a14:foregroundMark x1="24707" y1="64654" x2="24707" y2="64654"/>
                        <a14:foregroundMark x1="15625" y1="58994" x2="15625" y2="58994"/>
                        <a14:foregroundMark x1="12305" y1="64025" x2="12305" y2="64025"/>
                        <a14:foregroundMark x1="23535" y1="49308" x2="23535" y2="49308"/>
                        <a14:foregroundMark x1="26563" y1="55597" x2="26563" y2="55597"/>
                        <a14:foregroundMark x1="39355" y1="48428" x2="39355" y2="48428"/>
                        <a14:foregroundMark x1="44727" y1="57107" x2="44727" y2="57107"/>
                        <a14:foregroundMark x1="35645" y1="82642" x2="35645" y2="82642"/>
                        <a14:foregroundMark x1="29590" y1="84780" x2="29590" y2="84780"/>
                        <a14:foregroundMark x1="27246" y1="86289" x2="27246" y2="86289"/>
                        <a14:foregroundMark x1="25391" y1="87170" x2="25391" y2="87170"/>
                        <a14:foregroundMark x1="38477" y1="84151" x2="38477" y2="84151"/>
                        <a14:foregroundMark x1="36133" y1="86289" x2="36133" y2="86289"/>
                        <a14:foregroundMark x1="34473" y1="87170" x2="34473" y2="87170"/>
                        <a14:foregroundMark x1="42188" y1="83899" x2="42188" y2="83899"/>
                        <a14:foregroundMark x1="40332" y1="83270" x2="40332" y2="83270"/>
                        <a14:foregroundMark x1="43066" y1="79623" x2="43066" y2="79623"/>
                        <a14:foregroundMark x1="44043" y1="81761" x2="44043" y2="81761"/>
                        <a14:foregroundMark x1="40332" y1="86289" x2="40332" y2="86289"/>
                        <a14:foregroundMark x1="39355" y1="85660" x2="39355" y2="85660"/>
                        <a14:foregroundMark x1="69629" y1="80252" x2="69629" y2="80252"/>
                        <a14:foregroundMark x1="68066" y1="83019" x2="68066" y2="83019"/>
                        <a14:foregroundMark x1="62207" y1="84151" x2="62207" y2="84151"/>
                        <a14:foregroundMark x1="62500" y1="84528" x2="62500" y2="84528"/>
                        <a14:foregroundMark x1="60352" y1="80252" x2="60352" y2="80252"/>
                        <a14:foregroundMark x1="61035" y1="78113" x2="61035" y2="78113"/>
                        <a14:foregroundMark x1="62695" y1="80881" x2="62695" y2="80881"/>
                        <a14:foregroundMark x1="64551" y1="86289" x2="64551" y2="86289"/>
                        <a14:foregroundMark x1="60547" y1="83899" x2="60547" y2="83899"/>
                        <a14:foregroundMark x1="69922" y1="86541" x2="69922" y2="86541"/>
                        <a14:foregroundMark x1="73438" y1="86541" x2="73438" y2="86541"/>
                        <a14:foregroundMark x1="75000" y1="86541" x2="75000" y2="86541"/>
                        <a14:foregroundMark x1="78320" y1="86918" x2="78320" y2="86918"/>
                        <a14:foregroundMark x1="79004" y1="87170" x2="79004" y2="87170"/>
                        <a14:foregroundMark x1="59375" y1="84151" x2="59375" y2="84151"/>
                        <a14:foregroundMark x1="58496" y1="82642" x2="58496" y2="82642"/>
                        <a14:foregroundMark x1="58496" y1="79623" x2="58496" y2="79623"/>
                        <a14:foregroundMark x1="61035" y1="87170" x2="61035" y2="87170"/>
                        <a14:foregroundMark x1="66895" y1="87170" x2="66895" y2="87170"/>
                        <a14:foregroundMark x1="46582" y1="33208" x2="46582" y2="33208"/>
                        <a14:foregroundMark x1="46094" y1="38868" x2="46094" y2="38868"/>
                        <a14:foregroundMark x1="54297" y1="28931" x2="54297" y2="28931"/>
                        <a14:foregroundMark x1="45703" y1="18491" x2="45703" y2="18491"/>
                        <a14:foregroundMark x1="47266" y1="13333" x2="47266" y2="13333"/>
                        <a14:foregroundMark x1="43359" y1="24780" x2="43359" y2="24780"/>
                        <a14:foregroundMark x1="47559" y1="31069" x2="47559" y2="31069"/>
                        <a14:foregroundMark x1="45703" y1="30189" x2="45703" y2="30189"/>
                        <a14:foregroundMark x1="50586" y1="31069" x2="50586" y2="31069"/>
                        <a14:foregroundMark x1="57129" y1="26541" x2="57129" y2="26541"/>
                        <a14:foregroundMark x1="56152" y1="18491" x2="56152" y2="18491"/>
                        <a14:foregroundMark x1="44238" y1="35597" x2="44238" y2="35597"/>
                        <a14:foregroundMark x1="40332" y1="33208" x2="40332" y2="33208"/>
                        <a14:foregroundMark x1="39648" y1="29811" x2="39648" y2="29811"/>
                        <a14:foregroundMark x1="58008" y1="28050" x2="58008" y2="28050"/>
                        <a14:foregroundMark x1="60156" y1="34969" x2="60156" y2="34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07"/>
          <a:stretch>
            <a:fillRect/>
          </a:stretch>
        </p:blipFill>
        <p:spPr>
          <a:xfrm>
            <a:off x="3373120" y="3310255"/>
            <a:ext cx="5158740" cy="35477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2235" y="2183765"/>
            <a:ext cx="6287770" cy="1168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图中是大脑皮层第一运动区与躯体各部分关系示意图。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277" b="88428" l="0" r="100000">
                        <a14:foregroundMark x1="49609" y1="29811" x2="49609" y2="29811"/>
                        <a14:foregroundMark x1="47070" y1="22893" x2="47070" y2="22893"/>
                        <a14:foregroundMark x1="41504" y1="30692" x2="41504" y2="30692"/>
                        <a14:foregroundMark x1="43555" y1="26289" x2="43555" y2="26289"/>
                        <a14:foregroundMark x1="52246" y1="18994" x2="52246" y2="18994"/>
                        <a14:foregroundMark x1="51758" y1="14843" x2="51758" y2="14843"/>
                        <a14:foregroundMark x1="48242" y1="21384" x2="48242" y2="21384"/>
                        <a14:foregroundMark x1="49902" y1="23270" x2="49902" y2="23270"/>
                        <a14:foregroundMark x1="53809" y1="20503" x2="53809" y2="20503"/>
                        <a14:foregroundMark x1="51953" y1="35597" x2="51953" y2="35597"/>
                        <a14:foregroundMark x1="56641" y1="27170" x2="56641" y2="27170"/>
                        <a14:foregroundMark x1="54785" y1="34969" x2="54785" y2="34969"/>
                        <a14:foregroundMark x1="44727" y1="16604" x2="44727" y2="16604"/>
                        <a14:foregroundMark x1="61523" y1="37987" x2="61523" y2="37987"/>
                        <a14:foregroundMark x1="31445" y1="52704" x2="31445" y2="52704"/>
                        <a14:foregroundMark x1="24707" y1="64654" x2="24707" y2="64654"/>
                        <a14:foregroundMark x1="15625" y1="58994" x2="15625" y2="58994"/>
                        <a14:foregroundMark x1="12305" y1="64025" x2="12305" y2="64025"/>
                        <a14:foregroundMark x1="23535" y1="49308" x2="23535" y2="49308"/>
                        <a14:foregroundMark x1="26563" y1="55597" x2="26563" y2="55597"/>
                        <a14:foregroundMark x1="39355" y1="48428" x2="39355" y2="48428"/>
                        <a14:foregroundMark x1="44727" y1="57107" x2="44727" y2="57107"/>
                        <a14:foregroundMark x1="35645" y1="82642" x2="35645" y2="82642"/>
                        <a14:foregroundMark x1="29590" y1="84780" x2="29590" y2="84780"/>
                        <a14:foregroundMark x1="27246" y1="86289" x2="27246" y2="86289"/>
                        <a14:foregroundMark x1="25391" y1="87170" x2="25391" y2="87170"/>
                        <a14:foregroundMark x1="38477" y1="84151" x2="38477" y2="84151"/>
                        <a14:foregroundMark x1="36133" y1="86289" x2="36133" y2="86289"/>
                        <a14:foregroundMark x1="34473" y1="87170" x2="34473" y2="87170"/>
                        <a14:foregroundMark x1="42188" y1="83899" x2="42188" y2="83899"/>
                        <a14:foregroundMark x1="40332" y1="83270" x2="40332" y2="83270"/>
                        <a14:foregroundMark x1="43066" y1="79623" x2="43066" y2="79623"/>
                        <a14:foregroundMark x1="44043" y1="81761" x2="44043" y2="81761"/>
                        <a14:foregroundMark x1="40332" y1="86289" x2="40332" y2="86289"/>
                        <a14:foregroundMark x1="39355" y1="85660" x2="39355" y2="85660"/>
                        <a14:foregroundMark x1="69629" y1="80252" x2="69629" y2="80252"/>
                        <a14:foregroundMark x1="68066" y1="83019" x2="68066" y2="83019"/>
                        <a14:foregroundMark x1="62207" y1="84151" x2="62207" y2="84151"/>
                        <a14:foregroundMark x1="62500" y1="84528" x2="62500" y2="84528"/>
                        <a14:foregroundMark x1="60352" y1="80252" x2="60352" y2="80252"/>
                        <a14:foregroundMark x1="61035" y1="78113" x2="61035" y2="78113"/>
                        <a14:foregroundMark x1="62695" y1="80881" x2="62695" y2="80881"/>
                        <a14:foregroundMark x1="64551" y1="86289" x2="64551" y2="86289"/>
                        <a14:foregroundMark x1="60547" y1="83899" x2="60547" y2="83899"/>
                        <a14:foregroundMark x1="69922" y1="86541" x2="69922" y2="86541"/>
                        <a14:foregroundMark x1="73438" y1="86541" x2="73438" y2="86541"/>
                        <a14:foregroundMark x1="75000" y1="86541" x2="75000" y2="86541"/>
                        <a14:foregroundMark x1="78320" y1="86918" x2="78320" y2="86918"/>
                        <a14:foregroundMark x1="79004" y1="87170" x2="79004" y2="87170"/>
                        <a14:foregroundMark x1="59375" y1="84151" x2="59375" y2="84151"/>
                        <a14:foregroundMark x1="58496" y1="82642" x2="58496" y2="82642"/>
                        <a14:foregroundMark x1="58496" y1="79623" x2="58496" y2="79623"/>
                        <a14:foregroundMark x1="61035" y1="87170" x2="61035" y2="87170"/>
                        <a14:foregroundMark x1="66895" y1="87170" x2="66895" y2="87170"/>
                        <a14:foregroundMark x1="46582" y1="33208" x2="46582" y2="33208"/>
                        <a14:foregroundMark x1="46094" y1="38868" x2="46094" y2="38868"/>
                        <a14:foregroundMark x1="54297" y1="28931" x2="54297" y2="28931"/>
                        <a14:foregroundMark x1="45703" y1="18491" x2="45703" y2="18491"/>
                        <a14:foregroundMark x1="47266" y1="13333" x2="47266" y2="13333"/>
                        <a14:foregroundMark x1="43359" y1="24780" x2="43359" y2="24780"/>
                        <a14:foregroundMark x1="47559" y1="31069" x2="47559" y2="31069"/>
                        <a14:foregroundMark x1="45703" y1="30189" x2="45703" y2="30189"/>
                        <a14:foregroundMark x1="50586" y1="31069" x2="50586" y2="31069"/>
                        <a14:foregroundMark x1="57129" y1="26541" x2="57129" y2="26541"/>
                        <a14:foregroundMark x1="56152" y1="18491" x2="56152" y2="18491"/>
                        <a14:foregroundMark x1="44238" y1="35597" x2="44238" y2="35597"/>
                        <a14:foregroundMark x1="40332" y1="33208" x2="40332" y2="33208"/>
                        <a14:foregroundMark x1="39648" y1="29811" x2="39648" y2="29811"/>
                        <a14:foregroundMark x1="58008" y1="28050" x2="58008" y2="28050"/>
                        <a14:foregroundMark x1="60156" y1="34969" x2="60156" y2="34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07"/>
          <a:stretch>
            <a:fillRect/>
          </a:stretch>
        </p:blipFill>
        <p:spPr>
          <a:xfrm>
            <a:off x="3375240" y="13"/>
            <a:ext cx="9264000" cy="6465302"/>
          </a:xfrm>
          <a:prstGeom prst="rect">
            <a:avLst/>
          </a:prstGeom>
        </p:spPr>
      </p:pic>
      <p:cxnSp>
        <p:nvCxnSpPr>
          <p:cNvPr id="15" name="直接连接符 14"/>
          <p:cNvCxnSpPr/>
          <p:nvPr>
            <p:custDataLst>
              <p:tags r:id="rId4"/>
            </p:custDataLst>
          </p:nvPr>
        </p:nvCxnSpPr>
        <p:spPr>
          <a:xfrm flipH="1">
            <a:off x="8630871" y="975950"/>
            <a:ext cx="1080084" cy="581050"/>
          </a:xfrm>
          <a:prstGeom prst="line">
            <a:avLst/>
          </a:prstGeom>
          <a:ln w="28575">
            <a:solidFill>
              <a:srgbClr val="9BC1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5"/>
            </p:custDataLst>
          </p:nvPr>
        </p:nvCxnSpPr>
        <p:spPr>
          <a:xfrm flipH="1" flipV="1">
            <a:off x="8630870" y="1863247"/>
            <a:ext cx="1080085" cy="485753"/>
          </a:xfrm>
          <a:prstGeom prst="line">
            <a:avLst/>
          </a:prstGeom>
          <a:ln w="28575">
            <a:solidFill>
              <a:srgbClr val="A97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9710955" y="1410247"/>
            <a:ext cx="1579183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中央沟</a:t>
            </a: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9636546" y="611593"/>
            <a:ext cx="1728001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中央前回</a:t>
            </a: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9676240" y="2049726"/>
            <a:ext cx="1728001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A975A8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中央后回</a:t>
            </a:r>
          </a:p>
        </p:txBody>
      </p:sp>
      <p:cxnSp>
        <p:nvCxnSpPr>
          <p:cNvPr id="21" name="直接连接符 20"/>
          <p:cNvCxnSpPr/>
          <p:nvPr>
            <p:custDataLst>
              <p:tags r:id="rId9"/>
            </p:custDataLst>
          </p:nvPr>
        </p:nvCxnSpPr>
        <p:spPr>
          <a:xfrm>
            <a:off x="8630870" y="1701000"/>
            <a:ext cx="9889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>
            <p:custDataLst>
              <p:tags r:id="rId10"/>
            </p:custDataLst>
          </p:nvPr>
        </p:nvSpPr>
        <p:spPr>
          <a:xfrm>
            <a:off x="4231620" y="6185276"/>
            <a:ext cx="3888000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中央前回</a:t>
            </a:r>
            <a:r>
              <a:rPr lang="en-US" altLang="zh-CN" sz="2800" b="1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</a:t>
            </a:r>
            <a:r>
              <a:rPr lang="zh-CN" altLang="en-US" sz="2800" b="1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第一运动区）</a:t>
            </a:r>
          </a:p>
        </p:txBody>
      </p:sp>
      <p:sp>
        <p:nvSpPr>
          <p:cNvPr id="23" name="矩形 22"/>
          <p:cNvSpPr/>
          <p:nvPr>
            <p:custDataLst>
              <p:tags r:id="rId11"/>
            </p:custDataLst>
          </p:nvPr>
        </p:nvSpPr>
        <p:spPr>
          <a:xfrm>
            <a:off x="8692515" y="6137275"/>
            <a:ext cx="3205480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中央后回</a:t>
            </a:r>
            <a:r>
              <a:rPr lang="en-US" altLang="zh-CN" sz="2800" b="1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</a:t>
            </a:r>
            <a:r>
              <a:rPr lang="zh-CN" altLang="en-US" sz="2800" b="1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感觉区）</a:t>
            </a:r>
          </a:p>
        </p:txBody>
      </p:sp>
      <p:sp>
        <p:nvSpPr>
          <p:cNvPr id="27" name="Text Placeholder 7"/>
          <p:cNvSpPr txBox="1"/>
          <p:nvPr>
            <p:custDataLst>
              <p:tags r:id="rId12"/>
            </p:custDataLst>
          </p:nvPr>
        </p:nvSpPr>
        <p:spPr>
          <a:xfrm>
            <a:off x="74295" y="791845"/>
            <a:ext cx="6046470" cy="723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Aft>
                <a:spcPct val="0"/>
              </a:spcAft>
              <a:buNone/>
              <a:tabLst>
                <a:tab pos="2250440" algn="l"/>
              </a:tabLst>
            </a:pPr>
            <a:r>
              <a:rPr lang="en-US" altLang="zh-CN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2.</a:t>
            </a:r>
            <a:r>
              <a:rPr lang="zh-CN" altLang="en-US" sz="3200" b="1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大脑皮层与躯体运动的关系</a:t>
            </a:r>
            <a:endParaRPr lang="zh-CN" altLang="en-US" sz="32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74295" y="105410"/>
            <a:ext cx="671576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一、神经系统对躯体运动的分级调节</a:t>
            </a:r>
            <a:endParaRPr lang="zh-CN" altLang="en-US" sz="3200"/>
          </a:p>
        </p:txBody>
      </p:sp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102235" y="1461770"/>
            <a:ext cx="305435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情景材料二：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74295" y="3536315"/>
            <a:ext cx="4100195" cy="255333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125000"/>
              </a:lnSpc>
              <a:buClrTx/>
              <a:buSzTx/>
              <a:buFontTx/>
              <a:tabLst>
                <a:tab pos="2250440" algn="l"/>
              </a:tabLst>
            </a:pP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七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躯体各部分的运动调控在大脑皮层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有没有对应的区域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？</a:t>
            </a:r>
            <a:endParaRPr lang="zh-CN" altLang="en-US" sz="3200" b="1" kern="1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19" grpId="0"/>
      <p:bldP spid="20" grpId="0"/>
      <p:bldP spid="22" grpId="0"/>
      <p:bldP spid="23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9540" y="1482090"/>
            <a:ext cx="6660515" cy="31921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 defTabSz="91440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sz="28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sz="28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刺激中央前回的顶部，可以引起</a:t>
            </a:r>
            <a:r>
              <a:rPr lang="en-US" alt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</a:t>
            </a:r>
            <a:r>
              <a:rPr lang="zh-CN" altLang="en-US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的运动</a:t>
            </a:r>
            <a:r>
              <a:rPr 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；</a:t>
            </a:r>
            <a:endParaRPr lang="zh-CN" sz="280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）刺激中央前回的下部，则会引</a:t>
            </a:r>
            <a:r>
              <a:rPr lang="en-US" alt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__________</a:t>
            </a:r>
            <a:r>
              <a:rPr lang="zh-CN" altLang="en-US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的运动</a:t>
            </a:r>
            <a:r>
              <a:rPr 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；</a:t>
            </a:r>
          </a:p>
          <a:p>
            <a:pPr algn="l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</a:t>
            </a:r>
            <a:r>
              <a:rPr 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）刺激中央前回的其他部位，则会引起</a:t>
            </a:r>
            <a:r>
              <a:rPr lang="en-US" alt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________________</a:t>
            </a:r>
            <a:r>
              <a:rPr 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的运动；</a:t>
            </a:r>
            <a:endParaRPr lang="zh-CN" altLang="en-US" sz="280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03835" y="1998345"/>
            <a:ext cx="1094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下肢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03835" y="3010535"/>
            <a:ext cx="1943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头部器官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563880" y="4051935"/>
            <a:ext cx="2696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其他相应器官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74295" y="781685"/>
            <a:ext cx="523748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125000"/>
              </a:lnSpc>
              <a:spcAft>
                <a:spcPct val="0"/>
              </a:spcAft>
              <a:buFont typeface="Wingdings" panose="05000000000000000000" pitchFamily="2" charset="2"/>
              <a:buNone/>
              <a:tabLst>
                <a:tab pos="2250440" algn="l"/>
              </a:tabLst>
            </a:pPr>
            <a:r>
              <a:rPr lang="en-US" altLang="zh-CN" sz="3200" b="1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3200" b="1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中央前回与躯体运动关系</a:t>
            </a:r>
          </a:p>
        </p:txBody>
      </p:sp>
      <p:grpSp>
        <p:nvGrpSpPr>
          <p:cNvPr id="17" name="组合 16"/>
          <p:cNvGrpSpPr/>
          <p:nvPr>
            <p:custDataLst>
              <p:tags r:id="rId6"/>
            </p:custDataLst>
          </p:nvPr>
        </p:nvGrpSpPr>
        <p:grpSpPr>
          <a:xfrm>
            <a:off x="6789865" y="867486"/>
            <a:ext cx="5377996" cy="5123028"/>
            <a:chOff x="6600000" y="867486"/>
            <a:chExt cx="5377996" cy="5123028"/>
          </a:xfrm>
        </p:grpSpPr>
        <p:pic>
          <p:nvPicPr>
            <p:cNvPr id="24" name="图片 23" descr="图标&#10;&#10;描述已自动生成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0000" y="867486"/>
              <a:ext cx="5377996" cy="5123028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1037423" y="2157150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足</a:t>
              </a:r>
            </a:p>
          </p:txBody>
        </p:sp>
        <p:sp>
          <p:nvSpPr>
            <p:cNvPr id="26" name="文本框 25"/>
            <p:cNvSpPr txBox="1"/>
            <p:nvPr>
              <p:custDataLst>
                <p:tags r:id="rId11"/>
              </p:custDataLst>
            </p:nvPr>
          </p:nvSpPr>
          <p:spPr>
            <a:xfrm>
              <a:off x="11010988" y="1537809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腿</a:t>
              </a:r>
            </a:p>
          </p:txBody>
        </p:sp>
        <p:sp>
          <p:nvSpPr>
            <p:cNvPr id="27" name="文本框 26"/>
            <p:cNvSpPr txBox="1"/>
            <p:nvPr>
              <p:custDataLst>
                <p:tags r:id="rId12"/>
              </p:custDataLst>
            </p:nvPr>
          </p:nvSpPr>
          <p:spPr>
            <a:xfrm>
              <a:off x="10539913" y="1257023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躯干</a:t>
              </a:r>
            </a:p>
          </p:txBody>
        </p:sp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 rot="3054663">
              <a:off x="9499688" y="1461284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上臂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 rot="3280680">
              <a:off x="8985296" y="1804648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前臂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15"/>
              </p:custDataLst>
            </p:nvPr>
          </p:nvSpPr>
          <p:spPr>
            <a:xfrm>
              <a:off x="8517092" y="2367472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手</a:t>
              </a:r>
            </a:p>
          </p:txBody>
        </p:sp>
        <p:sp>
          <p:nvSpPr>
            <p:cNvPr id="31" name="文本框 30"/>
            <p:cNvSpPr txBox="1"/>
            <p:nvPr>
              <p:custDataLst>
                <p:tags r:id="rId16"/>
              </p:custDataLst>
            </p:nvPr>
          </p:nvSpPr>
          <p:spPr>
            <a:xfrm rot="713506">
              <a:off x="7682250" y="3283707"/>
              <a:ext cx="6495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面部</a:t>
              </a:r>
              <a:endParaRPr lang="en-US" altLang="zh-CN" sz="1800" b="1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表情</a:t>
              </a:r>
            </a:p>
          </p:txBody>
        </p:sp>
        <p:sp>
          <p:nvSpPr>
            <p:cNvPr id="32" name="文本框 31"/>
            <p:cNvSpPr txBox="1"/>
            <p:nvPr>
              <p:custDataLst>
                <p:tags r:id="rId17"/>
              </p:custDataLst>
            </p:nvPr>
          </p:nvSpPr>
          <p:spPr>
            <a:xfrm>
              <a:off x="7595318" y="3899260"/>
              <a:ext cx="6495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发声</a:t>
              </a:r>
              <a:endParaRPr lang="en-US" altLang="zh-CN" sz="1800" b="1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流涎</a:t>
              </a:r>
              <a:endParaRPr lang="en-US" altLang="zh-CN" sz="1800" b="1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咀嚼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74295" y="105410"/>
            <a:ext cx="671576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一、神经系统对躯体运动的分级调节</a:t>
            </a:r>
            <a:endParaRPr lang="zh-CN" altLang="en-US" sz="3200"/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74295" y="4822825"/>
            <a:ext cx="6896100" cy="1865126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lvl="0" algn="just" fontAlgn="auto">
              <a:lnSpc>
                <a:spcPct val="120000"/>
              </a:lnSpc>
              <a:buClrTx/>
              <a:buSzTx/>
              <a:buFontTx/>
              <a:tabLst>
                <a:tab pos="2250440" algn="l"/>
              </a:tabLst>
            </a:pP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八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3200" b="1" kern="1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躯体各部分的运动调控在大脑皮层有对应的区域，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它们的位置关系有什么特点？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3" animBg="1"/>
      <p:bldP spid="7" grpId="5"/>
      <p:bldP spid="8" grpId="6"/>
      <p:bldP spid="9" grpId="7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组合 143"/>
          <p:cNvGrpSpPr/>
          <p:nvPr>
            <p:custDataLst>
              <p:tags r:id="rId2"/>
            </p:custDataLst>
          </p:nvPr>
        </p:nvGrpSpPr>
        <p:grpSpPr>
          <a:xfrm flipH="1">
            <a:off x="8139430" y="2003425"/>
            <a:ext cx="3857625" cy="3632200"/>
            <a:chOff x="6274666" y="1898526"/>
            <a:chExt cx="4516777" cy="4252364"/>
          </a:xfrm>
        </p:grpSpPr>
        <p:grpSp>
          <p:nvGrpSpPr>
            <p:cNvPr id="145" name="组合 144"/>
            <p:cNvGrpSpPr/>
            <p:nvPr>
              <p:custDataLst>
                <p:tags r:id="rId29"/>
              </p:custDataLst>
            </p:nvPr>
          </p:nvGrpSpPr>
          <p:grpSpPr>
            <a:xfrm>
              <a:off x="6274666" y="1898526"/>
              <a:ext cx="4516777" cy="4252364"/>
              <a:chOff x="6324144" y="1898526"/>
              <a:chExt cx="4516777" cy="4252364"/>
            </a:xfrm>
          </p:grpSpPr>
          <p:grpSp>
            <p:nvGrpSpPr>
              <p:cNvPr id="154" name="组合 153"/>
              <p:cNvGrpSpPr/>
              <p:nvPr>
                <p:custDataLst>
                  <p:tags r:id="rId38"/>
                </p:custDataLst>
              </p:nvPr>
            </p:nvGrpSpPr>
            <p:grpSpPr>
              <a:xfrm>
                <a:off x="6324144" y="1898526"/>
                <a:ext cx="4516777" cy="4252364"/>
                <a:chOff x="6324144" y="1898526"/>
                <a:chExt cx="4516777" cy="4252364"/>
              </a:xfrm>
            </p:grpSpPr>
            <p:pic>
              <p:nvPicPr>
                <p:cNvPr id="156" name="图片 155" descr="图标&#10;&#10;描述已自动生成"/>
                <p:cNvPicPr>
                  <a:picLocks noChangeAspect="1"/>
                </p:cNvPicPr>
                <p:nvPr>
                  <p:custDataLst>
                    <p:tags r:id="rId40"/>
                  </p:custDataLst>
                </p:nvPr>
              </p:nvPicPr>
              <p:blipFill>
                <a:blip r:embed="rId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324144" y="1898526"/>
                  <a:ext cx="4464000" cy="4252364"/>
                </a:xfrm>
                <a:prstGeom prst="rect">
                  <a:avLst/>
                </a:prstGeom>
              </p:spPr>
            </p:pic>
            <p:sp>
              <p:nvSpPr>
                <p:cNvPr id="157" name="矩形 156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0460202" y="2613848"/>
                  <a:ext cx="380719" cy="8151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55" name="图片 154"/>
              <p:cNvPicPr>
                <a:picLocks noChangeAspect="1"/>
              </p:cNvPicPr>
              <p:nvPr>
                <p:custDataLst>
                  <p:tags r:id="rId39"/>
                </p:custDataLst>
              </p:nvPr>
            </p:nvPicPr>
            <p:blipFill>
              <a:blip r:embed="rId44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86450" y="2524557"/>
                <a:ext cx="347502" cy="993734"/>
              </a:xfrm>
              <a:prstGeom prst="rect">
                <a:avLst/>
              </a:prstGeom>
            </p:spPr>
          </p:pic>
        </p:grpSp>
        <p:sp>
          <p:nvSpPr>
            <p:cNvPr id="146" name="文本框 145"/>
            <p:cNvSpPr txBox="1"/>
            <p:nvPr>
              <p:custDataLst>
                <p:tags r:id="rId30"/>
              </p:custDataLst>
            </p:nvPr>
          </p:nvSpPr>
          <p:spPr>
            <a:xfrm>
              <a:off x="9980159" y="2972442"/>
              <a:ext cx="346215" cy="431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足</a:t>
              </a:r>
            </a:p>
          </p:txBody>
        </p:sp>
        <p:sp>
          <p:nvSpPr>
            <p:cNvPr id="147" name="文本框 146"/>
            <p:cNvSpPr txBox="1"/>
            <p:nvPr>
              <p:custDataLst>
                <p:tags r:id="rId31"/>
              </p:custDataLst>
            </p:nvPr>
          </p:nvSpPr>
          <p:spPr>
            <a:xfrm>
              <a:off x="9958217" y="2458359"/>
              <a:ext cx="346215" cy="431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腿</a:t>
              </a:r>
            </a:p>
          </p:txBody>
        </p:sp>
        <p:sp>
          <p:nvSpPr>
            <p:cNvPr id="148" name="文本框 147"/>
            <p:cNvSpPr txBox="1"/>
            <p:nvPr>
              <p:custDataLst>
                <p:tags r:id="rId32"/>
              </p:custDataLst>
            </p:nvPr>
          </p:nvSpPr>
          <p:spPr>
            <a:xfrm>
              <a:off x="9567202" y="2225293"/>
              <a:ext cx="539148" cy="431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躯干</a:t>
              </a:r>
            </a:p>
          </p:txBody>
        </p:sp>
        <p:sp>
          <p:nvSpPr>
            <p:cNvPr id="149" name="文本框 148"/>
            <p:cNvSpPr txBox="1"/>
            <p:nvPr>
              <p:custDataLst>
                <p:tags r:id="rId33"/>
              </p:custDataLst>
            </p:nvPr>
          </p:nvSpPr>
          <p:spPr>
            <a:xfrm rot="3054663">
              <a:off x="8703764" y="2394832"/>
              <a:ext cx="539148" cy="431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上臂</a:t>
              </a:r>
            </a:p>
          </p:txBody>
        </p:sp>
        <p:sp>
          <p:nvSpPr>
            <p:cNvPr id="150" name="文本框 149"/>
            <p:cNvSpPr txBox="1"/>
            <p:nvPr>
              <p:custDataLst>
                <p:tags r:id="rId34"/>
              </p:custDataLst>
            </p:nvPr>
          </p:nvSpPr>
          <p:spPr>
            <a:xfrm rot="3280680">
              <a:off x="8276793" y="2679841"/>
              <a:ext cx="539148" cy="431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前臂</a:t>
              </a:r>
            </a:p>
          </p:txBody>
        </p:sp>
        <p:sp>
          <p:nvSpPr>
            <p:cNvPr id="151" name="文本框 150"/>
            <p:cNvSpPr txBox="1"/>
            <p:nvPr>
              <p:custDataLst>
                <p:tags r:id="rId35"/>
              </p:custDataLst>
            </p:nvPr>
          </p:nvSpPr>
          <p:spPr>
            <a:xfrm>
              <a:off x="7888161" y="3147020"/>
              <a:ext cx="346215" cy="431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手</a:t>
              </a:r>
            </a:p>
          </p:txBody>
        </p:sp>
        <p:sp>
          <p:nvSpPr>
            <p:cNvPr id="152" name="文本框 151"/>
            <p:cNvSpPr txBox="1"/>
            <p:nvPr>
              <p:custDataLst>
                <p:tags r:id="rId36"/>
              </p:custDataLst>
            </p:nvPr>
          </p:nvSpPr>
          <p:spPr>
            <a:xfrm rot="713506">
              <a:off x="7195201" y="3907540"/>
              <a:ext cx="539148" cy="755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面部</a:t>
              </a:r>
              <a:endParaRPr lang="en-US" altLang="zh-CN" sz="1800" b="1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表情</a:t>
              </a:r>
            </a:p>
          </p:txBody>
        </p:sp>
        <p:sp>
          <p:nvSpPr>
            <p:cNvPr id="153" name="文本框 152"/>
            <p:cNvSpPr txBox="1"/>
            <p:nvPr>
              <p:custDataLst>
                <p:tags r:id="rId37"/>
              </p:custDataLst>
            </p:nvPr>
          </p:nvSpPr>
          <p:spPr>
            <a:xfrm>
              <a:off x="7123044" y="4418479"/>
              <a:ext cx="539148" cy="107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发声</a:t>
              </a:r>
              <a:endParaRPr lang="en-US" altLang="zh-CN" sz="1800" b="1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流涎</a:t>
              </a:r>
              <a:endParaRPr lang="en-US" altLang="zh-CN" sz="1800" b="1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咀嚼</a:t>
              </a:r>
            </a:p>
          </p:txBody>
        </p:sp>
      </p:grpSp>
      <p:grpSp>
        <p:nvGrpSpPr>
          <p:cNvPr id="130" name="组合 129"/>
          <p:cNvGrpSpPr/>
          <p:nvPr>
            <p:custDataLst>
              <p:tags r:id="rId3"/>
            </p:custDataLst>
          </p:nvPr>
        </p:nvGrpSpPr>
        <p:grpSpPr>
          <a:xfrm>
            <a:off x="4427855" y="2080895"/>
            <a:ext cx="3812540" cy="3632200"/>
            <a:chOff x="6274666" y="1898526"/>
            <a:chExt cx="4464000" cy="4252364"/>
          </a:xfrm>
        </p:grpSpPr>
        <p:grpSp>
          <p:nvGrpSpPr>
            <p:cNvPr id="131" name="组合 130"/>
            <p:cNvGrpSpPr/>
            <p:nvPr>
              <p:custDataLst>
                <p:tags r:id="rId16"/>
              </p:custDataLst>
            </p:nvPr>
          </p:nvGrpSpPr>
          <p:grpSpPr>
            <a:xfrm>
              <a:off x="6274666" y="1898526"/>
              <a:ext cx="4464000" cy="4252364"/>
              <a:chOff x="6324144" y="1898526"/>
              <a:chExt cx="4464000" cy="4252364"/>
            </a:xfrm>
          </p:grpSpPr>
          <p:grpSp>
            <p:nvGrpSpPr>
              <p:cNvPr id="140" name="组合 139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6324144" y="1898526"/>
                <a:ext cx="4464000" cy="4252364"/>
                <a:chOff x="6324144" y="1898526"/>
                <a:chExt cx="4464000" cy="4252364"/>
              </a:xfrm>
            </p:grpSpPr>
            <p:pic>
              <p:nvPicPr>
                <p:cNvPr id="142" name="图片 141" descr="图标&#10;&#10;描述已自动生成"/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324144" y="1898526"/>
                  <a:ext cx="4464000" cy="4252364"/>
                </a:xfrm>
                <a:prstGeom prst="rect">
                  <a:avLst/>
                </a:prstGeom>
              </p:spPr>
            </p:pic>
            <p:sp>
              <p:nvSpPr>
                <p:cNvPr id="143" name="矩形 142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10460201" y="2613848"/>
                  <a:ext cx="317751" cy="8151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41" name="图片 140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44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86450" y="2524557"/>
                <a:ext cx="347502" cy="993734"/>
              </a:xfrm>
              <a:prstGeom prst="rect">
                <a:avLst/>
              </a:prstGeom>
            </p:spPr>
          </p:pic>
        </p:grpSp>
        <p:sp>
          <p:nvSpPr>
            <p:cNvPr id="132" name="文本框 131"/>
            <p:cNvSpPr txBox="1"/>
            <p:nvPr>
              <p:custDataLst>
                <p:tags r:id="rId17"/>
              </p:custDataLst>
            </p:nvPr>
          </p:nvSpPr>
          <p:spPr>
            <a:xfrm>
              <a:off x="9980159" y="2972442"/>
              <a:ext cx="346215" cy="431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足</a:t>
              </a:r>
            </a:p>
          </p:txBody>
        </p:sp>
        <p:sp>
          <p:nvSpPr>
            <p:cNvPr id="133" name="文本框 132"/>
            <p:cNvSpPr txBox="1"/>
            <p:nvPr>
              <p:custDataLst>
                <p:tags r:id="rId18"/>
              </p:custDataLst>
            </p:nvPr>
          </p:nvSpPr>
          <p:spPr>
            <a:xfrm>
              <a:off x="9958217" y="2458359"/>
              <a:ext cx="346215" cy="431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腿</a:t>
              </a:r>
            </a:p>
          </p:txBody>
        </p:sp>
        <p:sp>
          <p:nvSpPr>
            <p:cNvPr id="134" name="文本框 133"/>
            <p:cNvSpPr txBox="1"/>
            <p:nvPr>
              <p:custDataLst>
                <p:tags r:id="rId19"/>
              </p:custDataLst>
            </p:nvPr>
          </p:nvSpPr>
          <p:spPr>
            <a:xfrm>
              <a:off x="9567202" y="2225293"/>
              <a:ext cx="539148" cy="431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躯干</a:t>
              </a:r>
            </a:p>
          </p:txBody>
        </p:sp>
        <p:sp>
          <p:nvSpPr>
            <p:cNvPr id="135" name="文本框 134"/>
            <p:cNvSpPr txBox="1"/>
            <p:nvPr>
              <p:custDataLst>
                <p:tags r:id="rId20"/>
              </p:custDataLst>
            </p:nvPr>
          </p:nvSpPr>
          <p:spPr>
            <a:xfrm rot="3054663">
              <a:off x="8703764" y="2394832"/>
              <a:ext cx="539148" cy="43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上臂</a:t>
              </a:r>
            </a:p>
          </p:txBody>
        </p:sp>
        <p:sp>
          <p:nvSpPr>
            <p:cNvPr id="136" name="文本框 135"/>
            <p:cNvSpPr txBox="1"/>
            <p:nvPr>
              <p:custDataLst>
                <p:tags r:id="rId21"/>
              </p:custDataLst>
            </p:nvPr>
          </p:nvSpPr>
          <p:spPr>
            <a:xfrm rot="3280680">
              <a:off x="8276793" y="2679841"/>
              <a:ext cx="539148" cy="43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前臂</a:t>
              </a:r>
            </a:p>
          </p:txBody>
        </p:sp>
        <p:sp>
          <p:nvSpPr>
            <p:cNvPr id="137" name="文本框 136"/>
            <p:cNvSpPr txBox="1"/>
            <p:nvPr>
              <p:custDataLst>
                <p:tags r:id="rId22"/>
              </p:custDataLst>
            </p:nvPr>
          </p:nvSpPr>
          <p:spPr>
            <a:xfrm>
              <a:off x="7888161" y="3147020"/>
              <a:ext cx="346215" cy="431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手</a:t>
              </a:r>
            </a:p>
          </p:txBody>
        </p:sp>
        <p:sp>
          <p:nvSpPr>
            <p:cNvPr id="138" name="文本框 137"/>
            <p:cNvSpPr txBox="1"/>
            <p:nvPr>
              <p:custDataLst>
                <p:tags r:id="rId23"/>
              </p:custDataLst>
            </p:nvPr>
          </p:nvSpPr>
          <p:spPr>
            <a:xfrm rot="713506">
              <a:off x="7195201" y="3907540"/>
              <a:ext cx="539148" cy="755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面部</a:t>
              </a:r>
              <a:endParaRPr lang="en-US" altLang="zh-CN" sz="1800" b="1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表情</a:t>
              </a:r>
            </a:p>
          </p:txBody>
        </p:sp>
        <p:sp>
          <p:nvSpPr>
            <p:cNvPr id="139" name="文本框 138"/>
            <p:cNvSpPr txBox="1"/>
            <p:nvPr>
              <p:custDataLst>
                <p:tags r:id="rId24"/>
              </p:custDataLst>
            </p:nvPr>
          </p:nvSpPr>
          <p:spPr>
            <a:xfrm>
              <a:off x="7123044" y="4418479"/>
              <a:ext cx="539148" cy="107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发声</a:t>
              </a:r>
              <a:endParaRPr lang="en-US" altLang="zh-CN" sz="1800" b="1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流涎</a:t>
              </a:r>
              <a:endParaRPr lang="en-US" altLang="zh-CN" sz="1800" b="1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1800" b="1">
                  <a:latin typeface="黑体" panose="02010609060101010101" charset="-122"/>
                  <a:ea typeface="黑体" panose="02010609060101010101" charset="-122"/>
                </a:rPr>
                <a:t>咀嚼</a:t>
              </a:r>
            </a:p>
          </p:txBody>
        </p:sp>
      </p:grpSp>
      <p:sp>
        <p:nvSpPr>
          <p:cNvPr id="161" name="矩形 160"/>
          <p:cNvSpPr/>
          <p:nvPr>
            <p:custDataLst>
              <p:tags r:id="rId4"/>
            </p:custDataLst>
          </p:nvPr>
        </p:nvSpPr>
        <p:spPr>
          <a:xfrm>
            <a:off x="5605156" y="5712852"/>
            <a:ext cx="2409725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0F4C83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左脑中央前回</a:t>
            </a:r>
          </a:p>
        </p:txBody>
      </p:sp>
      <p:sp>
        <p:nvSpPr>
          <p:cNvPr id="162" name="矩形 161"/>
          <p:cNvSpPr/>
          <p:nvPr>
            <p:custDataLst>
              <p:tags r:id="rId5"/>
            </p:custDataLst>
          </p:nvPr>
        </p:nvSpPr>
        <p:spPr>
          <a:xfrm>
            <a:off x="8832447" y="5712852"/>
            <a:ext cx="2409725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0F4C83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右脑中央前回</a:t>
            </a:r>
          </a:p>
        </p:txBody>
      </p:sp>
      <p:sp>
        <p:nvSpPr>
          <p:cNvPr id="179" name="文本框 178"/>
          <p:cNvSpPr txBox="1"/>
          <p:nvPr>
            <p:custDataLst>
              <p:tags r:id="rId6"/>
            </p:custDataLst>
          </p:nvPr>
        </p:nvSpPr>
        <p:spPr>
          <a:xfrm>
            <a:off x="38100" y="1503680"/>
            <a:ext cx="4229735" cy="20612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）除面部外的区域</a:t>
            </a:r>
          </a:p>
          <a:p>
            <a:r>
              <a:rPr lang="en-US" altLang="zh-CN" sz="32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32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上下倒置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en-US" altLang="zh-CN" sz="32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左右交叉</a:t>
            </a:r>
          </a:p>
          <a:p>
            <a:pPr algn="l"/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头面部</a:t>
            </a:r>
            <a:r>
              <a:rPr lang="zh-CN" altLang="en-US" sz="3200" b="1" smtClean="0">
                <a:solidFill>
                  <a:srgbClr val="A137DD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依然是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正置</a:t>
            </a:r>
            <a:r>
              <a:rPr lang="zh-CN" altLang="en-US" sz="3200" b="1" smtClean="0">
                <a:solidFill>
                  <a:srgbClr val="A137DD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9" name="矩形 48"/>
          <p:cNvSpPr/>
          <p:nvPr>
            <p:custDataLst>
              <p:tags r:id="rId7"/>
            </p:custDataLst>
          </p:nvPr>
        </p:nvSpPr>
        <p:spPr>
          <a:xfrm>
            <a:off x="4764154" y="2188994"/>
            <a:ext cx="1018627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0F4C83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右手</a:t>
            </a:r>
          </a:p>
        </p:txBody>
      </p:sp>
      <p:sp>
        <p:nvSpPr>
          <p:cNvPr id="50" name="矩形 49"/>
          <p:cNvSpPr/>
          <p:nvPr>
            <p:custDataLst>
              <p:tags r:id="rId8"/>
            </p:custDataLst>
          </p:nvPr>
        </p:nvSpPr>
        <p:spPr>
          <a:xfrm>
            <a:off x="10966719" y="2003127"/>
            <a:ext cx="1018627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0F4C83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左手</a:t>
            </a:r>
          </a:p>
        </p:txBody>
      </p:sp>
      <p:sp>
        <p:nvSpPr>
          <p:cNvPr id="51" name="矩形 50"/>
          <p:cNvSpPr/>
          <p:nvPr>
            <p:custDataLst>
              <p:tags r:id="rId9"/>
            </p:custDataLst>
          </p:nvPr>
        </p:nvSpPr>
        <p:spPr>
          <a:xfrm>
            <a:off x="7083046" y="1558668"/>
            <a:ext cx="1018627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0F4C83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右脚</a:t>
            </a:r>
          </a:p>
        </p:txBody>
      </p:sp>
      <p:sp>
        <p:nvSpPr>
          <p:cNvPr id="52" name="矩形 51"/>
          <p:cNvSpPr/>
          <p:nvPr>
            <p:custDataLst>
              <p:tags r:id="rId10"/>
            </p:custDataLst>
          </p:nvPr>
        </p:nvSpPr>
        <p:spPr>
          <a:xfrm>
            <a:off x="8361873" y="1499613"/>
            <a:ext cx="1018627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0F4C83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左脚</a:t>
            </a:r>
          </a:p>
        </p:txBody>
      </p:sp>
      <p:sp>
        <p:nvSpPr>
          <p:cNvPr id="53" name="矩形 52"/>
          <p:cNvSpPr/>
          <p:nvPr>
            <p:custDataLst>
              <p:tags r:id="rId11"/>
            </p:custDataLst>
          </p:nvPr>
        </p:nvSpPr>
        <p:spPr>
          <a:xfrm>
            <a:off x="4180096" y="3149560"/>
            <a:ext cx="1018627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左眼</a:t>
            </a:r>
          </a:p>
        </p:txBody>
      </p:sp>
      <p:sp>
        <p:nvSpPr>
          <p:cNvPr id="54" name="矩形 53"/>
          <p:cNvSpPr/>
          <p:nvPr>
            <p:custDataLst>
              <p:tags r:id="rId12"/>
            </p:custDataLst>
          </p:nvPr>
        </p:nvSpPr>
        <p:spPr>
          <a:xfrm>
            <a:off x="11386472" y="3437629"/>
            <a:ext cx="1018627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右眼</a:t>
            </a:r>
          </a:p>
        </p:txBody>
      </p:sp>
      <p:sp>
        <p:nvSpPr>
          <p:cNvPr id="2" name="矩形 1"/>
          <p:cNvSpPr/>
          <p:nvPr>
            <p:custDataLst>
              <p:tags r:id="rId13"/>
            </p:custDataLst>
          </p:nvPr>
        </p:nvSpPr>
        <p:spPr>
          <a:xfrm>
            <a:off x="74295" y="796925"/>
            <a:ext cx="59347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125000"/>
              </a:lnSpc>
              <a:spcAft>
                <a:spcPct val="0"/>
              </a:spcAft>
              <a:buFont typeface="Wingdings" panose="05000000000000000000" pitchFamily="2" charset="2"/>
              <a:buNone/>
              <a:tabLst>
                <a:tab pos="2250440" algn="l"/>
              </a:tabLst>
            </a:pPr>
            <a:r>
              <a:rPr lang="en-US" altLang="zh-CN" sz="3200" b="1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3200" b="1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中央前回与躯体运动关系</a:t>
            </a:r>
          </a:p>
        </p:txBody>
      </p:sp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74295" y="120650"/>
            <a:ext cx="671576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一、神经系统对躯体运动的分级调节</a:t>
            </a:r>
            <a:endParaRPr lang="zh-CN" altLang="en-US" sz="3200"/>
          </a:p>
        </p:txBody>
      </p: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74295" y="3756660"/>
            <a:ext cx="4181475" cy="252793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1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九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大脑皮层运动代表区范围的大小，是与躯体中相应部位的大小相关还是与躯体运动的精细程度相关？</a:t>
            </a:r>
            <a:endParaRPr lang="zh-CN" altLang="en-US" sz="28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49" grpId="0"/>
      <p:bldP spid="50" grpId="0"/>
      <p:bldP spid="51" grpId="0"/>
      <p:bldP spid="52" grpId="0"/>
      <p:bldP spid="53" grpId="0"/>
      <p:bldP spid="54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38760" y="1503680"/>
            <a:ext cx="11505565" cy="681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(5)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大脑皮层运动代表区范围的大小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与躯体运动的精细程度相关。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39395" y="2877820"/>
            <a:ext cx="4904105" cy="15316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运动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越精细，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大脑皮层代表区的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范围越大。</a:t>
            </a: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74295" y="796925"/>
            <a:ext cx="59347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125000"/>
              </a:lnSpc>
              <a:spcAft>
                <a:spcPct val="0"/>
              </a:spcAft>
              <a:buFont typeface="Wingdings" panose="05000000000000000000" pitchFamily="2" charset="2"/>
              <a:buNone/>
              <a:tabLst>
                <a:tab pos="2250440" algn="l"/>
              </a:tabLst>
            </a:pPr>
            <a:r>
              <a:rPr lang="en-US" altLang="zh-CN" sz="3200" b="1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3200" b="1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中央前回与躯体运动关系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74295" y="120650"/>
            <a:ext cx="671576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一、神经系统对躯体运动的分级调节</a:t>
            </a:r>
            <a:endParaRPr lang="zh-CN" altLang="en-US" sz="3200"/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rcRect l="10786" b="27204"/>
          <a:stretch>
            <a:fillRect/>
          </a:stretch>
        </p:blipFill>
        <p:spPr>
          <a:xfrm>
            <a:off x="5391150" y="2292985"/>
            <a:ext cx="6529705" cy="343725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0" y="5684520"/>
            <a:ext cx="12101830" cy="110953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1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合作探究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十：</a:t>
            </a:r>
            <a:r>
              <a:rPr sz="3200" b="1" dirty="0" err="1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Arial" panose="020B0604020202020204" pitchFamily="34" charset="0"/>
              </a:rPr>
              <a:t>分析缩手反射如何受大脑皮层相应区域的调控，推测这种调控的途径是怎样的</a:t>
            </a: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Arial" panose="020B0604020202020204" pitchFamily="34" charset="0"/>
              </a:rPr>
              <a:t>？</a:t>
            </a:r>
            <a:endParaRPr lang="zh-CN" altLang="en-US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74295" y="796925"/>
            <a:ext cx="59347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125000"/>
              </a:lnSpc>
              <a:spcAft>
                <a:spcPct val="0"/>
              </a:spcAft>
              <a:buFont typeface="Wingdings" panose="05000000000000000000" pitchFamily="2" charset="2"/>
              <a:buNone/>
              <a:tabLst>
                <a:tab pos="2250440" algn="l"/>
              </a:tabLst>
            </a:pPr>
            <a:r>
              <a:rPr lang="en-US" altLang="zh-CN" sz="3200" b="1" kern="1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</a:t>
            </a:r>
            <a:r>
              <a:rPr lang="zh-CN" altLang="en-US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缩手反射</a:t>
            </a:r>
            <a:r>
              <a:rPr lang="zh-CN" altLang="en-US" sz="3200" b="1" kern="1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与躯体运动关系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4295" y="120650"/>
            <a:ext cx="671576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一、神经系统对躯体运动的分级调节</a:t>
            </a:r>
            <a:endParaRPr lang="zh-CN" altLang="en-US" sz="3200"/>
          </a:p>
        </p:txBody>
      </p:sp>
      <p:pic>
        <p:nvPicPr>
          <p:cNvPr id="1026" name="Picture 2" descr="G5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2695" y="1737216"/>
            <a:ext cx="2685415" cy="163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G5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3745" y="1166138"/>
            <a:ext cx="3626422" cy="231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124460" y="1503680"/>
            <a:ext cx="4485640" cy="18148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just" defTabSz="914400" fontAlgn="auto"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zh-CN" sz="2800" b="1" kern="1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通常情况下，成年人的手指不小心碰到针刺会</a:t>
            </a:r>
            <a:r>
              <a:rPr lang="zh-CN" altLang="zh-CN" sz="2800" b="1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不自主的收缩</a:t>
            </a:r>
            <a:r>
              <a:rPr lang="zh-CN" altLang="zh-CN" sz="2800" b="1" kern="1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，而在医院采指尖血时却可以</a:t>
            </a:r>
            <a:r>
              <a:rPr lang="zh-CN" altLang="zh-CN" sz="2800" b="1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不收缩</a:t>
            </a:r>
            <a:r>
              <a:rPr lang="zh-CN" altLang="zh-CN" sz="2800" b="1" kern="1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zh-CN" sz="2800" b="1" kern="10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1891886" y="3711965"/>
            <a:ext cx="8612255" cy="2234564"/>
            <a:chOff x="1725516" y="1693300"/>
            <a:chExt cx="8612255" cy="2234564"/>
          </a:xfrm>
        </p:grpSpPr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725516" y="3199519"/>
              <a:ext cx="1286510" cy="728345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tIns="179705" rIns="107950" bIns="179705" rtlCol="0" anchor="ctr" anchorCtr="1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感受器</a:t>
              </a: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9120476" y="3199519"/>
              <a:ext cx="1217295" cy="728345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tIns="179705" rIns="107950" bIns="179705" rtlCol="0" anchor="ctr" anchorCtr="1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效应器</a:t>
              </a:r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4551016" y="1693300"/>
              <a:ext cx="3065145" cy="728345"/>
            </a:xfrm>
            <a:prstGeom prst="rect">
              <a:avLst/>
            </a:prstGeom>
            <a:solidFill>
              <a:srgbClr val="FFA95E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tIns="179705" rIns="107950" bIns="179705" rtlCol="0" anchor="ctr" anchorCtr="1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脑（高级神经中枢）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4396711" y="3199519"/>
              <a:ext cx="3366135" cy="728345"/>
            </a:xfrm>
            <a:prstGeom prst="rect">
              <a:avLst/>
            </a:prstGeom>
            <a:solidFill>
              <a:srgbClr val="FFACB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tIns="179705" rIns="107950" bIns="179705" rtlCol="0" anchor="ctr" anchorCtr="1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脊髓（低级神经中枢）</a:t>
              </a: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3036174" y="3261686"/>
              <a:ext cx="122936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</a:rPr>
                <a:t>传入神经</a:t>
              </a: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7796787" y="3261686"/>
              <a:ext cx="122936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</a:rPr>
                <a:t>传出神经</a:t>
              </a: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4276946" y="2621035"/>
              <a:ext cx="150622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向上传导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6230206" y="2621035"/>
              <a:ext cx="147193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向下传导</a:t>
              </a:r>
            </a:p>
          </p:txBody>
        </p:sp>
        <p:cxnSp>
          <p:nvCxnSpPr>
            <p:cNvPr id="16" name="直接箭头连接符 15"/>
            <p:cNvCxnSpPr/>
            <p:nvPr>
              <p:custDataLst>
                <p:tags r:id="rId16"/>
              </p:custDataLst>
            </p:nvPr>
          </p:nvCxnSpPr>
          <p:spPr>
            <a:xfrm>
              <a:off x="2999405" y="3645579"/>
              <a:ext cx="126612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>
              <p:custDataLst>
                <p:tags r:id="rId17"/>
              </p:custDataLst>
            </p:nvPr>
          </p:nvCxnSpPr>
          <p:spPr>
            <a:xfrm>
              <a:off x="7808852" y="3645579"/>
              <a:ext cx="126612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>
              <p:custDataLst>
                <p:tags r:id="rId18"/>
              </p:custDataLst>
            </p:nvPr>
          </p:nvCxnSpPr>
          <p:spPr>
            <a:xfrm flipH="1">
              <a:off x="6244323" y="2485201"/>
              <a:ext cx="0" cy="68602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>
              <p:custDataLst>
                <p:tags r:id="rId19"/>
              </p:custDataLst>
            </p:nvPr>
          </p:nvCxnSpPr>
          <p:spPr>
            <a:xfrm flipH="1" flipV="1">
              <a:off x="5640886" y="2485201"/>
              <a:ext cx="0" cy="68602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132080" y="6064885"/>
            <a:ext cx="11928475" cy="7372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 smtClean="0">
                <a:solidFill>
                  <a:srgbClr val="A137D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缩手反射的中枢在</a:t>
            </a:r>
            <a:r>
              <a:rPr lang="zh-CN" altLang="en-US" sz="28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脊髓</a:t>
            </a:r>
            <a:r>
              <a:rPr lang="zh-CN" altLang="en-US" sz="2800" b="1" smtClean="0">
                <a:solidFill>
                  <a:srgbClr val="A137D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，但脊髓缩手反射中枢</a:t>
            </a:r>
            <a:r>
              <a:rPr lang="zh-CN" altLang="en-US" sz="28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受大脑皮层相应代表区的调控</a:t>
            </a:r>
            <a:r>
              <a:rPr lang="zh-CN" altLang="en-US" sz="2800" b="1" smtClean="0">
                <a:solidFill>
                  <a:srgbClr val="A137D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>
            <p:custDataLst>
              <p:tags r:id="rId1"/>
            </p:custDataLst>
          </p:nvPr>
        </p:nvGrpSpPr>
        <p:grpSpPr>
          <a:xfrm>
            <a:off x="4643977" y="3112566"/>
            <a:ext cx="2890685" cy="3676460"/>
            <a:chOff x="7704535" y="1396810"/>
            <a:chExt cx="2890685" cy="3676460"/>
          </a:xfrm>
        </p:grpSpPr>
        <p:sp>
          <p:nvSpPr>
            <p:cNvPr id="58" name="箭头: 下 35"/>
            <p:cNvSpPr/>
            <p:nvPr>
              <p:custDataLst>
                <p:tags r:id="rId8"/>
              </p:custDataLst>
            </p:nvPr>
          </p:nvSpPr>
          <p:spPr>
            <a:xfrm>
              <a:off x="8805747" y="1869348"/>
              <a:ext cx="72000" cy="493326"/>
            </a:xfrm>
            <a:prstGeom prst="downArrow">
              <a:avLst/>
            </a:prstGeom>
            <a:solidFill>
              <a:srgbClr val="5B9BD5"/>
            </a:solidFill>
            <a:ln w="952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9" name="箭头: 下 36"/>
            <p:cNvSpPr/>
            <p:nvPr>
              <p:custDataLst>
                <p:tags r:id="rId9"/>
              </p:custDataLst>
            </p:nvPr>
          </p:nvSpPr>
          <p:spPr>
            <a:xfrm>
              <a:off x="8805748" y="2814583"/>
              <a:ext cx="72000" cy="634279"/>
            </a:xfrm>
            <a:prstGeom prst="downArrow">
              <a:avLst/>
            </a:prstGeom>
            <a:solidFill>
              <a:srgbClr val="5B9BD5"/>
            </a:solidFill>
            <a:ln w="952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0" name="箭头: 下 37"/>
            <p:cNvSpPr/>
            <p:nvPr>
              <p:custDataLst>
                <p:tags r:id="rId10"/>
              </p:custDataLst>
            </p:nvPr>
          </p:nvSpPr>
          <p:spPr>
            <a:xfrm>
              <a:off x="9617405" y="1848584"/>
              <a:ext cx="59118" cy="1598939"/>
            </a:xfrm>
            <a:prstGeom prst="downArrow">
              <a:avLst>
                <a:gd name="adj1" fmla="val 50000"/>
                <a:gd name="adj2" fmla="val 53266"/>
              </a:avLst>
            </a:prstGeom>
            <a:solidFill>
              <a:srgbClr val="5B9BD5"/>
            </a:solidFill>
            <a:ln w="952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1" name="箭头: 下 38"/>
            <p:cNvSpPr/>
            <p:nvPr>
              <p:custDataLst>
                <p:tags r:id="rId11"/>
              </p:custDataLst>
            </p:nvPr>
          </p:nvSpPr>
          <p:spPr>
            <a:xfrm>
              <a:off x="9166216" y="3968015"/>
              <a:ext cx="67236" cy="578230"/>
            </a:xfrm>
            <a:prstGeom prst="downArrow">
              <a:avLst/>
            </a:prstGeom>
            <a:solidFill>
              <a:srgbClr val="5B9BD5"/>
            </a:solidFill>
            <a:ln w="952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3" name="矩形: 圆角 30"/>
            <p:cNvSpPr/>
            <p:nvPr>
              <p:custDataLst>
                <p:tags r:id="rId12"/>
              </p:custDataLst>
            </p:nvPr>
          </p:nvSpPr>
          <p:spPr>
            <a:xfrm>
              <a:off x="7797233" y="4580403"/>
              <a:ext cx="2797987" cy="492867"/>
            </a:xfrm>
            <a:prstGeom prst="roundRect">
              <a:avLst/>
            </a:prstGeom>
            <a:solidFill>
              <a:srgbClr val="01A89C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2400" b="1" kern="0">
                  <a:solidFill>
                    <a:prstClr val="white"/>
                  </a:solidFill>
                  <a:latin typeface="Times New Roman" panose="02020603050405020304"/>
                  <a:ea typeface="微软雅黑" panose="020B0503020204020204" charset="-122"/>
                  <a:cs typeface="+mn-ea"/>
                  <a:sym typeface="+mn-lt"/>
                </a:rPr>
                <a:t>肌肉收缩等</a:t>
              </a:r>
              <a:r>
                <a:rPr lang="zh-CN" altLang="en-US" sz="2400" b="1" kern="0" smtClean="0">
                  <a:solidFill>
                    <a:prstClr val="white"/>
                  </a:solidFill>
                  <a:latin typeface="Times New Roman" panose="02020603050405020304"/>
                  <a:ea typeface="微软雅黑" panose="020B0503020204020204" charset="-122"/>
                  <a:cs typeface="+mn-ea"/>
                  <a:sym typeface="+mn-lt"/>
                </a:rPr>
                <a:t>运动</a:t>
              </a:r>
              <a:endParaRPr lang="zh-CN" altLang="en-US" sz="2400" b="1" kern="0">
                <a:solidFill>
                  <a:prstClr val="white"/>
                </a:solidFill>
                <a:latin typeface="Times New Roman" panose="020206030504050203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4" name="矩形: 圆角 31"/>
            <p:cNvSpPr/>
            <p:nvPr>
              <p:custDataLst>
                <p:tags r:id="rId13"/>
              </p:custDataLst>
            </p:nvPr>
          </p:nvSpPr>
          <p:spPr>
            <a:xfrm>
              <a:off x="8591124" y="3488766"/>
              <a:ext cx="1268889" cy="492867"/>
            </a:xfrm>
            <a:prstGeom prst="round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2400" b="1" kern="0" smtClean="0">
                  <a:solidFill>
                    <a:prstClr val="black"/>
                  </a:solidFill>
                  <a:latin typeface="Times New Roman" panose="02020603050405020304"/>
                  <a:ea typeface="微软雅黑" panose="020B0503020204020204" charset="-122"/>
                  <a:cs typeface="+mn-ea"/>
                  <a:sym typeface="+mn-lt"/>
                </a:rPr>
                <a:t>脊髓</a:t>
              </a:r>
              <a:endParaRPr lang="zh-CN" altLang="en-US" sz="2400" b="1" kern="0">
                <a:solidFill>
                  <a:prstClr val="black"/>
                </a:solidFill>
                <a:latin typeface="Times New Roman" panose="020206030504050203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5" name="矩形: 圆角 32"/>
            <p:cNvSpPr/>
            <p:nvPr>
              <p:custDataLst>
                <p:tags r:id="rId14"/>
              </p:custDataLst>
            </p:nvPr>
          </p:nvSpPr>
          <p:spPr>
            <a:xfrm>
              <a:off x="7730968" y="2424498"/>
              <a:ext cx="1778249" cy="461665"/>
            </a:xfrm>
            <a:prstGeom prst="round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2400" b="1" kern="0">
                  <a:solidFill>
                    <a:prstClr val="black"/>
                  </a:solidFill>
                  <a:latin typeface="Times New Roman" panose="02020603050405020304"/>
                  <a:ea typeface="微软雅黑" panose="020B0503020204020204" charset="-122"/>
                  <a:cs typeface="+mn-ea"/>
                  <a:sym typeface="+mn-lt"/>
                </a:rPr>
                <a:t>小脑和</a:t>
              </a:r>
              <a:r>
                <a:rPr lang="zh-CN" altLang="en-US" sz="2400" b="1" kern="0" smtClean="0">
                  <a:solidFill>
                    <a:prstClr val="black"/>
                  </a:solidFill>
                  <a:latin typeface="Times New Roman" panose="02020603050405020304"/>
                  <a:ea typeface="微软雅黑" panose="020B0503020204020204" charset="-122"/>
                  <a:cs typeface="+mn-ea"/>
                  <a:sym typeface="+mn-lt"/>
                </a:rPr>
                <a:t>脑干</a:t>
              </a:r>
              <a:endParaRPr lang="zh-CN" altLang="en-US" sz="2400" b="1" kern="0">
                <a:solidFill>
                  <a:prstClr val="black"/>
                </a:solidFill>
                <a:latin typeface="Times New Roman" panose="020206030504050203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6" name="矩形: 圆角 33"/>
            <p:cNvSpPr/>
            <p:nvPr>
              <p:custDataLst>
                <p:tags r:id="rId15"/>
              </p:custDataLst>
            </p:nvPr>
          </p:nvSpPr>
          <p:spPr>
            <a:xfrm>
              <a:off x="7704535" y="1396810"/>
              <a:ext cx="2890685" cy="461665"/>
            </a:xfrm>
            <a:prstGeom prst="round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2400" b="1" kern="0">
                  <a:solidFill>
                    <a:srgbClr val="FF0000"/>
                  </a:solidFill>
                  <a:latin typeface="Times New Roman" panose="02020603050405020304"/>
                  <a:ea typeface="微软雅黑" panose="020B0503020204020204" charset="-122"/>
                  <a:cs typeface="+mn-ea"/>
                  <a:sym typeface="+mn-lt"/>
                </a:rPr>
                <a:t>大脑皮层（运动区</a:t>
              </a:r>
              <a:r>
                <a:rPr lang="zh-CN" altLang="en-US" sz="2400" b="1" kern="0" smtClean="0">
                  <a:solidFill>
                    <a:srgbClr val="FF0000"/>
                  </a:solidFill>
                  <a:latin typeface="Times New Roman" panose="02020603050405020304"/>
                  <a:ea typeface="微软雅黑" panose="020B0503020204020204" charset="-122"/>
                  <a:cs typeface="+mn-ea"/>
                  <a:sym typeface="+mn-lt"/>
                </a:rPr>
                <a:t>）</a:t>
              </a:r>
              <a:endParaRPr lang="zh-CN" altLang="en-US" sz="2400" b="1" kern="0">
                <a:solidFill>
                  <a:srgbClr val="FF0000"/>
                </a:solidFill>
                <a:latin typeface="Times New Roman" panose="020206030504050203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138430" y="1056640"/>
            <a:ext cx="11961495" cy="18630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躯体的运动受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_________________________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等的共同调控，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是机体运动的低级中枢，</a:t>
            </a:r>
            <a:r>
              <a:rPr lang="en-US" altLang="zh-CN" sz="3200" b="1" u="sng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en-US" altLang="zh-CN" sz="3200" b="1" u="sng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是最高级中枢，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等连接低级中枢和高级中枢。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3679825" y="1043940"/>
            <a:ext cx="46742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大脑皮层以及脑干、脊髓</a:t>
            </a:r>
          </a:p>
        </p:txBody>
      </p: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293370" y="1633855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 Black" panose="020B0A04020102020204" charset="0"/>
                <a:sym typeface="+mn-ea"/>
              </a:rPr>
              <a:t>脊髓</a:t>
            </a:r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6082030" y="169672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 Black" panose="020B0A04020102020204" charset="0"/>
                <a:sym typeface="+mn-ea"/>
              </a:rPr>
              <a:t>大脑皮层</a:t>
            </a: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293370" y="2217420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 Black" panose="020B0A04020102020204" charset="0"/>
                <a:sym typeface="+mn-ea"/>
              </a:rPr>
              <a:t>脑干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2659380" y="280035"/>
            <a:ext cx="6715760" cy="583565"/>
          </a:xfrm>
          <a:prstGeom prst="rect">
            <a:avLst/>
          </a:prstGeom>
          <a:solidFill>
            <a:srgbClr val="7030A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神经系统对躯体运动的分级调节小结</a:t>
            </a:r>
            <a:endParaRPr lang="zh-CN" alt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10"/>
          <p:cNvSpPr txBox="1"/>
          <p:nvPr>
            <p:custDataLst>
              <p:tags r:id="rId1"/>
            </p:custDataLst>
          </p:nvPr>
        </p:nvSpPr>
        <p:spPr>
          <a:xfrm>
            <a:off x="1071880" y="600075"/>
            <a:ext cx="6619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dist"/>
            <a:r>
              <a:rPr lang="zh-CN" altLang="en-US" sz="3200" b="1">
                <a:solidFill>
                  <a:schemeClr val="bg1"/>
                </a:solidFill>
                <a:latin typeface="Calibri"/>
              </a:rPr>
              <a:t>二</a:t>
            </a:r>
          </a:p>
        </p:txBody>
      </p:sp>
      <p:sp>
        <p:nvSpPr>
          <p:cNvPr id="9219" name="文本框 11"/>
          <p:cNvSpPr txBox="1"/>
          <p:nvPr>
            <p:custDataLst>
              <p:tags r:id="rId2"/>
            </p:custDataLst>
          </p:nvPr>
        </p:nvSpPr>
        <p:spPr>
          <a:xfrm>
            <a:off x="105410" y="86360"/>
            <a:ext cx="7599680" cy="64516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二、神经系统对内脏活动的分级调节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32715" y="929640"/>
            <a:ext cx="11925935" cy="1568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神经系统对内脏活动的调节与它对躯体运动的调节相似，也是通过______进行的</a:t>
            </a:r>
            <a:r>
              <a:rPr lang="zh-CN" altLang="en-US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130935" y="1766570"/>
            <a:ext cx="9994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反射</a:t>
            </a: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255270" y="2637155"/>
            <a:ext cx="7051675" cy="1168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indent="0" algn="just">
              <a:lnSpc>
                <a:spcPct val="125000"/>
              </a:lnSpc>
              <a:buClrTx/>
              <a:buSzTx/>
              <a:buFont typeface="Wingdings" panose="05000000000000000000" pitchFamily="2" charset="2"/>
              <a:buNone/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中枢神经系统的不同部位都存在调节内脏活动的中枢。</a:t>
            </a: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4492166" y="3933000"/>
            <a:ext cx="1560384" cy="5817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4925" cmpd="sng">
            <a:solidFill>
              <a:srgbClr val="7030A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脑干</a:t>
            </a:r>
          </a:p>
        </p:txBody>
      </p:sp>
      <p:cxnSp>
        <p:nvCxnSpPr>
          <p:cNvPr id="47" name="直接连接符 46"/>
          <p:cNvCxnSpPr>
            <a:stCxn id="11" idx="1"/>
          </p:cNvCxnSpPr>
          <p:nvPr>
            <p:custDataLst>
              <p:tags r:id="rId7"/>
            </p:custDataLst>
          </p:nvPr>
        </p:nvCxnSpPr>
        <p:spPr>
          <a:xfrm flipH="1">
            <a:off x="3670606" y="4223881"/>
            <a:ext cx="82156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560215" y="3933000"/>
            <a:ext cx="3090054" cy="58041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latin typeface="Times New Roman" panose="02020603050405020304" pitchFamily="18" charset="0"/>
                <a:ea typeface="楷体" panose="02010609060101010101" pitchFamily="49" charset="-122"/>
                <a:cs typeface="Courier New" panose="02070309020205020404" pitchFamily="49" charset="0"/>
              </a:rPr>
              <a:t>呼吸、心血管活动</a:t>
            </a:r>
            <a:endParaRPr lang="zh-CN" altLang="en-US" sz="2400" b="1" kern="100">
              <a:latin typeface="Times New Roman" panose="02020603050405020304" pitchFamily="18" charset="0"/>
              <a:ea typeface="微软雅黑" panose="020B0503020204020204" charset="-122"/>
              <a:cs typeface="Courier New" panose="02070309020205020404" pitchFamily="49" charset="0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4492651" y="6019730"/>
            <a:ext cx="1560384" cy="5817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4925" cmpd="sng">
            <a:solidFill>
              <a:srgbClr val="7030A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脊髓</a:t>
            </a:r>
          </a:p>
        </p:txBody>
      </p:sp>
      <p:cxnSp>
        <p:nvCxnSpPr>
          <p:cNvPr id="51" name="直接连接符 50"/>
          <p:cNvCxnSpPr/>
          <p:nvPr>
            <p:custDataLst>
              <p:tags r:id="rId10"/>
            </p:custDataLst>
          </p:nvPr>
        </p:nvCxnSpPr>
        <p:spPr>
          <a:xfrm flipH="1">
            <a:off x="3654581" y="6311881"/>
            <a:ext cx="82156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544190" y="6021000"/>
            <a:ext cx="3090054" cy="58041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latin typeface="Times New Roman" panose="02020603050405020304" pitchFamily="18" charset="0"/>
                <a:ea typeface="楷体" panose="02010609060101010101" pitchFamily="49" charset="-122"/>
                <a:cs typeface="Courier New" panose="02070309020205020404" pitchFamily="49" charset="0"/>
              </a:rPr>
              <a:t>排尿反射</a:t>
            </a:r>
            <a:endParaRPr lang="zh-CN" altLang="en-US" sz="2400" b="1" kern="100">
              <a:latin typeface="Times New Roman" panose="02020603050405020304" pitchFamily="18" charset="0"/>
              <a:ea typeface="微软雅黑" panose="020B0503020204020204" charset="-122"/>
              <a:cs typeface="Courier New" panose="02070309020205020404" pitchFamily="49" charset="0"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4476141" y="5007494"/>
            <a:ext cx="1560384" cy="5815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4925" cmpd="sng">
            <a:solidFill>
              <a:srgbClr val="7030A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下丘脑</a:t>
            </a:r>
          </a:p>
        </p:txBody>
      </p:sp>
      <p:cxnSp>
        <p:nvCxnSpPr>
          <p:cNvPr id="54" name="直接连接符 53"/>
          <p:cNvCxnSpPr>
            <a:stCxn id="15" idx="1"/>
          </p:cNvCxnSpPr>
          <p:nvPr>
            <p:custDataLst>
              <p:tags r:id="rId13"/>
            </p:custDataLst>
          </p:nvPr>
        </p:nvCxnSpPr>
        <p:spPr>
          <a:xfrm flipH="1">
            <a:off x="3654581" y="5298247"/>
            <a:ext cx="821560" cy="12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矩形 15"/>
          <p:cNvSpPr/>
          <p:nvPr>
            <p:custDataLst>
              <p:tags r:id="rId14"/>
            </p:custDataLst>
          </p:nvPr>
        </p:nvSpPr>
        <p:spPr>
          <a:xfrm>
            <a:off x="544190" y="5007494"/>
            <a:ext cx="3090054" cy="57605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latin typeface="Times New Roman" panose="02020603050405020304" pitchFamily="18" charset="0"/>
                <a:ea typeface="楷体" panose="02010609060101010101" pitchFamily="49" charset="-122"/>
                <a:cs typeface="Courier New" panose="02070309020205020404" pitchFamily="49" charset="0"/>
              </a:rPr>
              <a:t>体温、水平衡</a:t>
            </a:r>
            <a:endParaRPr lang="zh-CN" altLang="en-US" sz="2400" b="1" kern="100">
              <a:latin typeface="Times New Roman" panose="02020603050405020304" pitchFamily="18" charset="0"/>
              <a:ea typeface="微软雅黑" panose="020B0503020204020204" charset="-122"/>
              <a:cs typeface="Courier New" panose="02070309020205020404" pitchFamily="49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2"/>
          <a:stretch>
            <a:fillRect/>
          </a:stretch>
        </p:blipFill>
        <p:spPr>
          <a:xfrm>
            <a:off x="7596505" y="2586355"/>
            <a:ext cx="3378200" cy="42252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48" b="89844" l="441" r="98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70"/>
          <a:stretch>
            <a:fillRect/>
          </a:stretch>
        </p:blipFill>
        <p:spPr>
          <a:xfrm>
            <a:off x="9604375" y="1118870"/>
            <a:ext cx="2602865" cy="3674110"/>
          </a:xfrm>
          <a:prstGeom prst="rect">
            <a:avLst/>
          </a:prstGeom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266065" y="2040255"/>
            <a:ext cx="9451975" cy="1014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4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（</a:t>
            </a:r>
            <a:r>
              <a:rPr lang="en-US" altLang="zh-CN" sz="24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1</a:t>
            </a:r>
            <a:r>
              <a:rPr lang="zh-CN" altLang="en-US" sz="24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）尿在肾中不断生成，经输尿管流入膀胱暂时储存。当膀胱储尿达到一定程度时，引起尿意。控制排尿的低级中枢在脊髓。</a:t>
            </a:r>
          </a:p>
        </p:txBody>
      </p:sp>
      <p:sp>
        <p:nvSpPr>
          <p:cNvPr id="20" name="矩形 19"/>
          <p:cNvSpPr/>
          <p:nvPr>
            <p:custDataLst>
              <p:tags r:id="rId4"/>
            </p:custDataLst>
          </p:nvPr>
        </p:nvSpPr>
        <p:spPr>
          <a:xfrm>
            <a:off x="250825" y="3161665"/>
            <a:ext cx="9530080" cy="19380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buClrTx/>
              <a:buSzTx/>
              <a:buFontTx/>
              <a:tabLst>
                <a:tab pos="2250440" algn="l"/>
              </a:tabLst>
            </a:pPr>
            <a:r>
              <a:rPr lang="zh-CN" altLang="en-US" sz="24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（</a:t>
            </a:r>
            <a:r>
              <a:rPr lang="en-US" altLang="zh-CN" sz="24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2</a:t>
            </a:r>
            <a:r>
              <a:rPr lang="zh-CN" altLang="en-US" sz="24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）一般成年人可以有意识地控制排尿，你也可以“憋尿”。例如，上课的时候如果你有了尿意但不是很急，你可以憋到下课再去上厕所；课间，即使你没有尿意，但为了避免上课时去厕所，你可能会选择去排一次尿。</a:t>
            </a:r>
          </a:p>
        </p:txBody>
      </p:sp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250190" y="5222240"/>
            <a:ext cx="9630410" cy="5530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buClrTx/>
              <a:buSzTx/>
              <a:buFontTx/>
              <a:tabLst>
                <a:tab pos="2250440" algn="l"/>
              </a:tabLst>
            </a:pPr>
            <a:r>
              <a:rPr lang="zh-CN" altLang="en-US" sz="24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（</a:t>
            </a:r>
            <a:r>
              <a:rPr lang="en-US" altLang="zh-CN" sz="24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3</a:t>
            </a:r>
            <a:r>
              <a:rPr lang="zh-CN" altLang="en-US" sz="24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）婴儿常尿床。有些成人由于外伤等会出现像婴儿那样尿床的情况。</a:t>
            </a:r>
          </a:p>
        </p:txBody>
      </p:sp>
      <p:sp>
        <p:nvSpPr>
          <p:cNvPr id="9219" name="文本框 11"/>
          <p:cNvSpPr txBox="1"/>
          <p:nvPr>
            <p:custDataLst>
              <p:tags r:id="rId6"/>
            </p:custDataLst>
          </p:nvPr>
        </p:nvSpPr>
        <p:spPr>
          <a:xfrm>
            <a:off x="105410" y="86360"/>
            <a:ext cx="7599680" cy="64516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二、神经系统对内脏活动的分级调节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250190" y="1318260"/>
            <a:ext cx="2733040" cy="5835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情景材料三：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0" y="5843270"/>
            <a:ext cx="12101830" cy="101473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合作探究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十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2800" b="1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 Black" panose="020B0A04020102020204" charset="0"/>
                <a:sym typeface="+mn-ea"/>
              </a:rPr>
              <a:t>成人可以有意识地控制排尿，婴儿却不能，二者控制排尿的神经中枢的功能有什么差别？</a:t>
            </a:r>
            <a:endParaRPr lang="zh-CN" altLang="en-US" sz="28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105410" y="731520"/>
            <a:ext cx="4480560" cy="612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8" tIns="60958" rIns="60958" bIns="60958" numCol="1" spcCol="38100" rtlCol="0" anchor="t" forceAA="0">
            <a:spAutoFit/>
          </a:bodyPr>
          <a:lstStyle/>
          <a:p>
            <a:pPr marL="0" marR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1.</a:t>
            </a:r>
            <a:r>
              <a:rPr lang="zh-CN" altLang="en-US" sz="32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排尿反射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的分级调节</a:t>
            </a:r>
          </a:p>
        </p:txBody>
      </p: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/>
          <p:cNvSpPr/>
          <p:nvPr>
            <p:custDataLst>
              <p:tags r:id="rId1"/>
            </p:custDataLst>
          </p:nvPr>
        </p:nvSpPr>
        <p:spPr>
          <a:xfrm>
            <a:off x="526879" y="1532658"/>
            <a:ext cx="353712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smtClean="0">
                <a:latin typeface="华文楷体" panose="02010600040101010101" charset="-122"/>
                <a:ea typeface="华文楷体" panose="02010600040101010101" charset="-122"/>
              </a:rPr>
              <a:t>婴儿尿床时的排尿反射：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7" name="矩形 56"/>
          <p:cNvSpPr/>
          <p:nvPr>
            <p:custDataLst>
              <p:tags r:id="rId2"/>
            </p:custDataLst>
          </p:nvPr>
        </p:nvSpPr>
        <p:spPr>
          <a:xfrm>
            <a:off x="159385" y="2142490"/>
            <a:ext cx="232664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  膀胱壁</a:t>
            </a:r>
            <a:r>
              <a:rPr lang="en-US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(</a:t>
            </a:r>
            <a:r>
              <a:rPr lang="zh-CN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感受器</a:t>
            </a:r>
            <a:r>
              <a:rPr lang="en-US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)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9" name="矩形 58"/>
          <p:cNvSpPr/>
          <p:nvPr>
            <p:custDataLst>
              <p:tags r:id="rId3"/>
            </p:custDataLst>
          </p:nvPr>
        </p:nvSpPr>
        <p:spPr>
          <a:xfrm>
            <a:off x="3173631" y="2148881"/>
            <a:ext cx="1673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传入神经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0" name="矩形 59"/>
          <p:cNvSpPr/>
          <p:nvPr>
            <p:custDataLst>
              <p:tags r:id="rId4"/>
            </p:custDataLst>
          </p:nvPr>
        </p:nvSpPr>
        <p:spPr>
          <a:xfrm>
            <a:off x="5080993" y="217849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脊髓排尿</a:t>
            </a:r>
            <a:r>
              <a:rPr lang="zh-CN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中枢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1" name="矩形 60"/>
          <p:cNvSpPr/>
          <p:nvPr>
            <p:custDataLst>
              <p:tags r:id="rId5"/>
            </p:custDataLst>
          </p:nvPr>
        </p:nvSpPr>
        <p:spPr>
          <a:xfrm>
            <a:off x="9707933" y="1826068"/>
            <a:ext cx="23011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latin typeface="华文楷体" panose="02010600040101010101" charset="-122"/>
                <a:ea typeface="华文楷体" panose="02010600040101010101" charset="-122"/>
              </a:rPr>
              <a:t>传出神经末梢及支配的尿道括约肌</a:t>
            </a:r>
            <a:r>
              <a:rPr lang="en-US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(</a:t>
            </a:r>
            <a:r>
              <a:rPr lang="zh-CN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效应器</a:t>
            </a:r>
            <a:r>
              <a:rPr lang="en-US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)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63" name="直接箭头连接符 62"/>
          <p:cNvCxnSpPr/>
          <p:nvPr>
            <p:custDataLst>
              <p:tags r:id="rId6"/>
            </p:custDataLst>
          </p:nvPr>
        </p:nvCxnSpPr>
        <p:spPr>
          <a:xfrm>
            <a:off x="2451517" y="2409761"/>
            <a:ext cx="576061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>
            <p:custDataLst>
              <p:tags r:id="rId7"/>
            </p:custDataLst>
          </p:nvPr>
        </p:nvCxnSpPr>
        <p:spPr>
          <a:xfrm>
            <a:off x="4600936" y="2426271"/>
            <a:ext cx="480051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>
            <p:custDataLst>
              <p:tags r:id="rId8"/>
            </p:custDataLst>
          </p:nvPr>
        </p:nvCxnSpPr>
        <p:spPr>
          <a:xfrm>
            <a:off x="6986845" y="2436912"/>
            <a:ext cx="672072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矩形 70"/>
          <p:cNvSpPr/>
          <p:nvPr>
            <p:custDataLst>
              <p:tags r:id="rId9"/>
            </p:custDataLst>
          </p:nvPr>
        </p:nvSpPr>
        <p:spPr>
          <a:xfrm>
            <a:off x="7658683" y="2206433"/>
            <a:ext cx="1757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传</a:t>
            </a:r>
            <a:r>
              <a:rPr lang="zh-CN" altLang="en-US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出</a:t>
            </a:r>
            <a:r>
              <a:rPr lang="zh-CN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神经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72" name="直接箭头连接符 71"/>
          <p:cNvCxnSpPr/>
          <p:nvPr>
            <p:custDataLst>
              <p:tags r:id="rId10"/>
            </p:custDataLst>
          </p:nvPr>
        </p:nvCxnSpPr>
        <p:spPr>
          <a:xfrm>
            <a:off x="9116596" y="2379911"/>
            <a:ext cx="672072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矩形 73"/>
          <p:cNvSpPr/>
          <p:nvPr>
            <p:custDataLst>
              <p:tags r:id="rId11"/>
            </p:custDataLst>
          </p:nvPr>
        </p:nvSpPr>
        <p:spPr>
          <a:xfrm>
            <a:off x="436880" y="2644775"/>
            <a:ext cx="5219065" cy="46037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特殊情况下</a:t>
            </a:r>
            <a:r>
              <a:rPr lang="zh-CN" altLang="en-US" sz="2400" b="1" smtClean="0">
                <a:latin typeface="华文楷体" panose="02010600040101010101" charset="-122"/>
                <a:ea typeface="华文楷体" panose="02010600040101010101" charset="-122"/>
              </a:rPr>
              <a:t>，无尿意时成人主动排尿：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6" name="矩形 75"/>
          <p:cNvSpPr/>
          <p:nvPr>
            <p:custDataLst>
              <p:tags r:id="rId12"/>
            </p:custDataLst>
          </p:nvPr>
        </p:nvSpPr>
        <p:spPr>
          <a:xfrm>
            <a:off x="457783" y="326501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latin typeface="华文楷体" panose="02010600040101010101" charset="-122"/>
                <a:ea typeface="华文楷体" panose="02010600040101010101" charset="-122"/>
              </a:rPr>
              <a:t>大脑皮层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7" name="矩形 76"/>
          <p:cNvSpPr/>
          <p:nvPr>
            <p:custDataLst>
              <p:tags r:id="rId13"/>
            </p:custDataLst>
          </p:nvPr>
        </p:nvSpPr>
        <p:spPr>
          <a:xfrm>
            <a:off x="2451518" y="329462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脊髓排尿</a:t>
            </a:r>
            <a:r>
              <a:rPr lang="zh-CN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中枢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8" name="矩形 77"/>
          <p:cNvSpPr/>
          <p:nvPr>
            <p:custDataLst>
              <p:tags r:id="rId14"/>
            </p:custDataLst>
          </p:nvPr>
        </p:nvSpPr>
        <p:spPr>
          <a:xfrm>
            <a:off x="8217608" y="3318526"/>
            <a:ext cx="3047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latin typeface="华文楷体" panose="02010600040101010101" charset="-122"/>
                <a:ea typeface="华文楷体" panose="02010600040101010101" charset="-122"/>
              </a:rPr>
              <a:t>尿道括约肌</a:t>
            </a:r>
            <a:r>
              <a:rPr lang="en-US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(</a:t>
            </a:r>
            <a:r>
              <a:rPr lang="zh-CN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效应器</a:t>
            </a:r>
            <a:r>
              <a:rPr lang="en-US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)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80" name="直接箭头连接符 79"/>
          <p:cNvCxnSpPr/>
          <p:nvPr>
            <p:custDataLst>
              <p:tags r:id="rId15"/>
            </p:custDataLst>
          </p:nvPr>
        </p:nvCxnSpPr>
        <p:spPr>
          <a:xfrm>
            <a:off x="1894626" y="3503032"/>
            <a:ext cx="480051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>
            <p:custDataLst>
              <p:tags r:id="rId16"/>
            </p:custDataLst>
          </p:nvPr>
        </p:nvCxnSpPr>
        <p:spPr>
          <a:xfrm>
            <a:off x="4578350" y="3529597"/>
            <a:ext cx="672072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矩形 81"/>
          <p:cNvSpPr/>
          <p:nvPr>
            <p:custDataLst>
              <p:tags r:id="rId17"/>
            </p:custDataLst>
          </p:nvPr>
        </p:nvSpPr>
        <p:spPr>
          <a:xfrm>
            <a:off x="5691373" y="327852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传</a:t>
            </a:r>
            <a:r>
              <a:rPr lang="zh-CN" altLang="en-US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出</a:t>
            </a:r>
            <a:r>
              <a:rPr lang="zh-CN" altLang="zh-CN" sz="2400" b="1" kern="100" smtClean="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神经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83" name="直接箭头连接符 82"/>
          <p:cNvCxnSpPr/>
          <p:nvPr>
            <p:custDataLst>
              <p:tags r:id="rId18"/>
            </p:custDataLst>
          </p:nvPr>
        </p:nvCxnSpPr>
        <p:spPr>
          <a:xfrm>
            <a:off x="7481391" y="3555509"/>
            <a:ext cx="672072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文本框 1"/>
          <p:cNvSpPr txBox="1"/>
          <p:nvPr>
            <p:custDataLst>
              <p:tags r:id="rId19"/>
            </p:custDataLst>
          </p:nvPr>
        </p:nvSpPr>
        <p:spPr>
          <a:xfrm>
            <a:off x="436880" y="3844925"/>
            <a:ext cx="1086485" cy="583565"/>
          </a:xfrm>
          <a:prstGeom prst="rect">
            <a:avLst/>
          </a:prstGeom>
          <a:solidFill>
            <a:srgbClr val="7030A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b="1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宋体" panose="02010600030101010101" pitchFamily="2" charset="-122"/>
                <a:sym typeface="+mn-ea"/>
              </a:rPr>
              <a:t>思考:</a:t>
            </a:r>
          </a:p>
        </p:txBody>
      </p:sp>
      <p:sp>
        <p:nvSpPr>
          <p:cNvPr id="48" name="文本框 5"/>
          <p:cNvSpPr txBox="1"/>
          <p:nvPr>
            <p:custDataLst>
              <p:tags r:id="rId20"/>
            </p:custDataLst>
          </p:nvPr>
        </p:nvSpPr>
        <p:spPr>
          <a:xfrm>
            <a:off x="1630045" y="3870960"/>
            <a:ext cx="3383280" cy="5608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en-US" altLang="zh-CN" sz="2800" b="1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宋体" panose="02010600030101010101" pitchFamily="2" charset="-122"/>
                <a:sym typeface="+mn-ea"/>
              </a:rPr>
              <a:t>1.尿意在哪儿产生？</a:t>
            </a:r>
          </a:p>
        </p:txBody>
      </p:sp>
      <p:sp>
        <p:nvSpPr>
          <p:cNvPr id="49" name="文本框 7"/>
          <p:cNvSpPr txBox="1"/>
          <p:nvPr>
            <p:custDataLst>
              <p:tags r:id="rId21"/>
            </p:custDataLst>
          </p:nvPr>
        </p:nvSpPr>
        <p:spPr>
          <a:xfrm>
            <a:off x="1599565" y="4528185"/>
            <a:ext cx="4094480" cy="518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宋体" panose="02010600030101010101" pitchFamily="2" charset="-122"/>
                <a:sym typeface="+mn-ea"/>
              </a:rPr>
              <a:t>2.产生尿意是不是反射？</a:t>
            </a:r>
          </a:p>
        </p:txBody>
      </p:sp>
      <p:sp>
        <p:nvSpPr>
          <p:cNvPr id="50" name="文本框 8"/>
          <p:cNvSpPr txBox="1"/>
          <p:nvPr>
            <p:custDataLst>
              <p:tags r:id="rId22"/>
            </p:custDataLst>
          </p:nvPr>
        </p:nvSpPr>
        <p:spPr>
          <a:xfrm>
            <a:off x="1607185" y="5120640"/>
            <a:ext cx="4094480" cy="518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宋体" panose="02010600030101010101" pitchFamily="2" charset="-122"/>
                <a:sym typeface="+mn-ea"/>
              </a:rPr>
              <a:t>3.“憋尿”是不是反射？</a:t>
            </a:r>
          </a:p>
        </p:txBody>
      </p:sp>
      <p:sp>
        <p:nvSpPr>
          <p:cNvPr id="51" name="文本框 3"/>
          <p:cNvSpPr txBox="1"/>
          <p:nvPr>
            <p:custDataLst>
              <p:tags r:id="rId23"/>
            </p:custDataLst>
          </p:nvPr>
        </p:nvSpPr>
        <p:spPr>
          <a:xfrm>
            <a:off x="5561330" y="4505960"/>
            <a:ext cx="988695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不是</a:t>
            </a:r>
          </a:p>
        </p:txBody>
      </p:sp>
      <p:sp>
        <p:nvSpPr>
          <p:cNvPr id="54" name="文本框 4"/>
          <p:cNvSpPr txBox="1"/>
          <p:nvPr>
            <p:custDataLst>
              <p:tags r:id="rId24"/>
            </p:custDataLst>
          </p:nvPr>
        </p:nvSpPr>
        <p:spPr>
          <a:xfrm>
            <a:off x="5655945" y="5108575"/>
            <a:ext cx="767715" cy="518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是</a:t>
            </a:r>
          </a:p>
        </p:txBody>
      </p:sp>
      <p:sp>
        <p:nvSpPr>
          <p:cNvPr id="55" name="文本框 6"/>
          <p:cNvSpPr txBox="1"/>
          <p:nvPr>
            <p:custDataLst>
              <p:tags r:id="rId25"/>
            </p:custDataLst>
          </p:nvPr>
        </p:nvSpPr>
        <p:spPr>
          <a:xfrm>
            <a:off x="5264150" y="3902076"/>
            <a:ext cx="162736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大脑皮层</a:t>
            </a:r>
          </a:p>
        </p:txBody>
      </p:sp>
      <p:pic>
        <p:nvPicPr>
          <p:cNvPr id="58" name="图片 5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8340090" y="3876675"/>
            <a:ext cx="3928110" cy="2981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1"/>
          <p:cNvSpPr txBox="1"/>
          <p:nvPr>
            <p:custDataLst>
              <p:tags r:id="rId27"/>
            </p:custDataLst>
          </p:nvPr>
        </p:nvSpPr>
        <p:spPr>
          <a:xfrm>
            <a:off x="105410" y="102235"/>
            <a:ext cx="7599680" cy="64516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二、神经系统对内脏活动的分级调节</a:t>
            </a:r>
          </a:p>
        </p:txBody>
      </p:sp>
      <p:sp>
        <p:nvSpPr>
          <p:cNvPr id="3" name="文本框 2"/>
          <p:cNvSpPr txBox="1"/>
          <p:nvPr>
            <p:custDataLst>
              <p:tags r:id="rId28"/>
            </p:custDataLst>
          </p:nvPr>
        </p:nvSpPr>
        <p:spPr>
          <a:xfrm>
            <a:off x="328930" y="854075"/>
            <a:ext cx="4480560" cy="612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8" tIns="60958" rIns="60958" bIns="60958" numCol="1" spcCol="38100" rtlCol="0" anchor="t" forceAA="0">
            <a:spAutoFit/>
          </a:bodyPr>
          <a:lstStyle/>
          <a:p>
            <a:pPr marL="0" marR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1.</a:t>
            </a:r>
            <a:r>
              <a:rPr lang="zh-CN" altLang="en-US" sz="32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排尿反射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的分级调节</a:t>
            </a:r>
          </a:p>
        </p:txBody>
      </p:sp>
      <p:sp>
        <p:nvSpPr>
          <p:cNvPr id="2" name="文本框 1"/>
          <p:cNvSpPr txBox="1"/>
          <p:nvPr>
            <p:custDataLst>
              <p:tags r:id="rId29"/>
            </p:custDataLst>
          </p:nvPr>
        </p:nvSpPr>
        <p:spPr>
          <a:xfrm>
            <a:off x="122555" y="5731510"/>
            <a:ext cx="7934325" cy="101473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合作探究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十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二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通过对以上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排尿反射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的学习，请总结出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排尿反射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的分级调节过程。</a:t>
            </a:r>
            <a:endParaRPr lang="zh-CN" altLang="en-US" sz="2800" b="1" kern="1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j-cs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  <p:bldP spid="59" grpId="0"/>
      <p:bldP spid="60" grpId="0"/>
      <p:bldP spid="61" grpId="0"/>
      <p:bldP spid="71" grpId="0"/>
      <p:bldP spid="74" grpId="0" animBg="1"/>
      <p:bldP spid="76" grpId="0"/>
      <p:bldP spid="77" grpId="0"/>
      <p:bldP spid="78" grpId="0"/>
      <p:bldP spid="82" grpId="0"/>
      <p:bldP spid="47" grpId="0" animBg="1"/>
      <p:bldP spid="48" grpId="0"/>
      <p:bldP spid="49" grpId="0"/>
      <p:bldP spid="50" grpId="0"/>
      <p:bldP spid="51" grpId="0" animBg="1"/>
      <p:bldP spid="54" grpId="0" animBg="1"/>
      <p:bldP spid="55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>
            <p:custDataLst>
              <p:tags r:id="rId2"/>
            </p:custDataLst>
          </p:nvPr>
        </p:nvGrpSpPr>
        <p:grpSpPr>
          <a:xfrm>
            <a:off x="7956550" y="1764030"/>
            <a:ext cx="3566795" cy="2626995"/>
            <a:chOff x="12530" y="2788"/>
            <a:chExt cx="5617" cy="4137"/>
          </a:xfrm>
        </p:grpSpPr>
        <p:sp>
          <p:nvSpPr>
            <p:cNvPr id="23" name="流程图: 延期 22"/>
            <p:cNvSpPr/>
            <p:nvPr>
              <p:custDataLst>
                <p:tags r:id="rId97"/>
              </p:custDataLst>
            </p:nvPr>
          </p:nvSpPr>
          <p:spPr>
            <a:xfrm rot="5400000">
              <a:off x="11595" y="3722"/>
              <a:ext cx="4137" cy="2268"/>
            </a:xfrm>
            <a:prstGeom prst="flowChartDelay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ang="5400000" scaled="0"/>
            </a:gra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文本框 67"/>
            <p:cNvSpPr txBox="1"/>
            <p:nvPr>
              <p:custDataLst>
                <p:tags r:id="rId98"/>
              </p:custDataLst>
            </p:nvPr>
          </p:nvSpPr>
          <p:spPr>
            <a:xfrm>
              <a:off x="14798" y="4576"/>
              <a:ext cx="3349" cy="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/>
                <a:t>脊髓的排尿反射低级中枢</a:t>
              </a:r>
            </a:p>
          </p:txBody>
        </p:sp>
      </p:grpSp>
      <p:grpSp>
        <p:nvGrpSpPr>
          <p:cNvPr id="98" name="组合 97"/>
          <p:cNvGrpSpPr/>
          <p:nvPr>
            <p:custDataLst>
              <p:tags r:id="rId3"/>
            </p:custDataLst>
          </p:nvPr>
        </p:nvGrpSpPr>
        <p:grpSpPr>
          <a:xfrm>
            <a:off x="4086225" y="1155700"/>
            <a:ext cx="5036820" cy="4344670"/>
            <a:chOff x="6435" y="1820"/>
            <a:chExt cx="7932" cy="6842"/>
          </a:xfrm>
        </p:grpSpPr>
        <p:grpSp>
          <p:nvGrpSpPr>
            <p:cNvPr id="97" name="组合 96"/>
            <p:cNvGrpSpPr/>
            <p:nvPr>
              <p:custDataLst>
                <p:tags r:id="rId52"/>
              </p:custDataLst>
            </p:nvPr>
          </p:nvGrpSpPr>
          <p:grpSpPr>
            <a:xfrm>
              <a:off x="12609" y="5093"/>
              <a:ext cx="923" cy="841"/>
              <a:chOff x="12609" y="5093"/>
              <a:chExt cx="923" cy="841"/>
            </a:xfrm>
          </p:grpSpPr>
          <p:sp>
            <p:nvSpPr>
              <p:cNvPr id="21" name="椭圆 20"/>
              <p:cNvSpPr/>
              <p:nvPr>
                <p:custDataLst>
                  <p:tags r:id="rId88"/>
                </p:custDataLst>
              </p:nvPr>
            </p:nvSpPr>
            <p:spPr>
              <a:xfrm>
                <a:off x="13282" y="5186"/>
                <a:ext cx="209" cy="232"/>
              </a:xfrm>
              <a:prstGeom prst="ellipse">
                <a:avLst/>
              </a:prstGeom>
              <a:solidFill>
                <a:srgbClr val="FA751D"/>
              </a:solidFill>
              <a:ln>
                <a:solidFill>
                  <a:srgbClr val="FA75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6" name="组合 25"/>
              <p:cNvGrpSpPr/>
              <p:nvPr>
                <p:custDataLst>
                  <p:tags r:id="rId89"/>
                </p:custDataLst>
              </p:nvPr>
            </p:nvGrpSpPr>
            <p:grpSpPr>
              <a:xfrm rot="5580000">
                <a:off x="13112" y="5514"/>
                <a:ext cx="581" cy="260"/>
                <a:chOff x="10580" y="8175"/>
                <a:chExt cx="581" cy="260"/>
              </a:xfrm>
              <a:solidFill>
                <a:srgbClr val="FA751D"/>
              </a:solidFill>
            </p:grpSpPr>
            <p:cxnSp>
              <p:nvCxnSpPr>
                <p:cNvPr id="27" name="直接连接符 26"/>
                <p:cNvCxnSpPr/>
                <p:nvPr>
                  <p:custDataLst>
                    <p:tags r:id="rId94"/>
                  </p:custDataLst>
                </p:nvPr>
              </p:nvCxnSpPr>
              <p:spPr>
                <a:xfrm flipV="1">
                  <a:off x="10580" y="8324"/>
                  <a:ext cx="437" cy="19"/>
                </a:xfrm>
                <a:prstGeom prst="line">
                  <a:avLst/>
                </a:prstGeom>
                <a:grpFill/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>
                  <p:custDataLst>
                    <p:tags r:id="rId95"/>
                  </p:custDataLst>
                </p:nvPr>
              </p:nvCxnSpPr>
              <p:spPr>
                <a:xfrm flipV="1">
                  <a:off x="10986" y="8175"/>
                  <a:ext cx="137" cy="197"/>
                </a:xfrm>
                <a:prstGeom prst="line">
                  <a:avLst/>
                </a:prstGeom>
                <a:grpFill/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>
                  <p:custDataLst>
                    <p:tags r:id="rId96"/>
                  </p:custDataLst>
                </p:nvPr>
              </p:nvCxnSpPr>
              <p:spPr>
                <a:xfrm>
                  <a:off x="11017" y="8343"/>
                  <a:ext cx="144" cy="92"/>
                </a:xfrm>
                <a:prstGeom prst="line">
                  <a:avLst/>
                </a:prstGeom>
                <a:grpFill/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/>
              <p:cNvGrpSpPr/>
              <p:nvPr>
                <p:custDataLst>
                  <p:tags r:id="rId90"/>
                </p:custDataLst>
              </p:nvPr>
            </p:nvGrpSpPr>
            <p:grpSpPr>
              <a:xfrm>
                <a:off x="12609" y="5093"/>
                <a:ext cx="791" cy="328"/>
                <a:chOff x="10580" y="8146"/>
                <a:chExt cx="791" cy="328"/>
              </a:xfrm>
              <a:solidFill>
                <a:srgbClr val="FA751D"/>
              </a:solidFill>
            </p:grpSpPr>
            <p:cxnSp>
              <p:nvCxnSpPr>
                <p:cNvPr id="13" name="直接连接符 12"/>
                <p:cNvCxnSpPr/>
                <p:nvPr>
                  <p:custDataLst>
                    <p:tags r:id="rId91"/>
                  </p:custDataLst>
                </p:nvPr>
              </p:nvCxnSpPr>
              <p:spPr>
                <a:xfrm flipV="1">
                  <a:off x="10580" y="8324"/>
                  <a:ext cx="437" cy="19"/>
                </a:xfrm>
                <a:prstGeom prst="line">
                  <a:avLst/>
                </a:prstGeom>
                <a:grpFill/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>
                  <p:custDataLst>
                    <p:tags r:id="rId92"/>
                  </p:custDataLst>
                </p:nvPr>
              </p:nvCxnSpPr>
              <p:spPr>
                <a:xfrm flipV="1">
                  <a:off x="10927" y="8146"/>
                  <a:ext cx="445" cy="178"/>
                </a:xfrm>
                <a:prstGeom prst="line">
                  <a:avLst/>
                </a:prstGeom>
                <a:grpFill/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>
                  <p:custDataLst>
                    <p:tags r:id="rId93"/>
                  </p:custDataLst>
                </p:nvPr>
              </p:nvCxnSpPr>
              <p:spPr>
                <a:xfrm>
                  <a:off x="10978" y="8324"/>
                  <a:ext cx="343" cy="151"/>
                </a:xfrm>
                <a:prstGeom prst="line">
                  <a:avLst/>
                </a:prstGeom>
                <a:grpFill/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组合 95"/>
            <p:cNvGrpSpPr/>
            <p:nvPr>
              <p:custDataLst>
                <p:tags r:id="rId53"/>
              </p:custDataLst>
            </p:nvPr>
          </p:nvGrpSpPr>
          <p:grpSpPr>
            <a:xfrm>
              <a:off x="6435" y="1820"/>
              <a:ext cx="7932" cy="6842"/>
              <a:chOff x="6435" y="1814"/>
              <a:chExt cx="7932" cy="6842"/>
            </a:xfrm>
          </p:grpSpPr>
          <p:grpSp>
            <p:nvGrpSpPr>
              <p:cNvPr id="40" name="组合 39"/>
              <p:cNvGrpSpPr/>
              <p:nvPr>
                <p:custDataLst>
                  <p:tags r:id="rId54"/>
                </p:custDataLst>
              </p:nvPr>
            </p:nvGrpSpPr>
            <p:grpSpPr>
              <a:xfrm rot="12120000">
                <a:off x="13518" y="6026"/>
                <a:ext cx="219" cy="260"/>
                <a:chOff x="10580" y="8175"/>
                <a:chExt cx="581" cy="260"/>
              </a:xfrm>
              <a:solidFill>
                <a:srgbClr val="FA751D"/>
              </a:solidFill>
            </p:grpSpPr>
            <p:cxnSp>
              <p:nvCxnSpPr>
                <p:cNvPr id="41" name="直接连接符 40"/>
                <p:cNvCxnSpPr/>
                <p:nvPr>
                  <p:custDataLst>
                    <p:tags r:id="rId85"/>
                  </p:custDataLst>
                </p:nvPr>
              </p:nvCxnSpPr>
              <p:spPr>
                <a:xfrm flipV="1">
                  <a:off x="10580" y="8324"/>
                  <a:ext cx="437" cy="19"/>
                </a:xfrm>
                <a:prstGeom prst="line">
                  <a:avLst/>
                </a:prstGeom>
                <a:grpFill/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>
                  <p:custDataLst>
                    <p:tags r:id="rId86"/>
                  </p:custDataLst>
                </p:nvPr>
              </p:nvCxnSpPr>
              <p:spPr>
                <a:xfrm flipV="1">
                  <a:off x="10986" y="8175"/>
                  <a:ext cx="137" cy="197"/>
                </a:xfrm>
                <a:prstGeom prst="line">
                  <a:avLst/>
                </a:prstGeom>
                <a:grpFill/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>
                  <p:custDataLst>
                    <p:tags r:id="rId87"/>
                  </p:custDataLst>
                </p:nvPr>
              </p:nvCxnSpPr>
              <p:spPr>
                <a:xfrm>
                  <a:off x="11017" y="8343"/>
                  <a:ext cx="144" cy="92"/>
                </a:xfrm>
                <a:prstGeom prst="line">
                  <a:avLst/>
                </a:prstGeom>
                <a:grpFill/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直接连接符 43"/>
              <p:cNvCxnSpPr/>
              <p:nvPr>
                <p:custDataLst>
                  <p:tags r:id="rId55"/>
                </p:custDataLst>
              </p:nvPr>
            </p:nvCxnSpPr>
            <p:spPr>
              <a:xfrm flipH="1" flipV="1">
                <a:off x="13689" y="2833"/>
                <a:ext cx="58" cy="3298"/>
              </a:xfrm>
              <a:prstGeom prst="line">
                <a:avLst/>
              </a:prstGeom>
              <a:solidFill>
                <a:srgbClr val="FA751D"/>
              </a:solidFill>
              <a:ln w="28575">
                <a:solidFill>
                  <a:srgbClr val="FA7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>
                <p:custDataLst>
                  <p:tags r:id="rId56"/>
                </p:custDataLst>
              </p:nvPr>
            </p:nvCxnSpPr>
            <p:spPr>
              <a:xfrm flipV="1">
                <a:off x="14338" y="2881"/>
                <a:ext cx="29" cy="3122"/>
              </a:xfrm>
              <a:prstGeom prst="line">
                <a:avLst/>
              </a:prstGeom>
              <a:solidFill>
                <a:srgbClr val="FA751D"/>
              </a:solidFill>
              <a:ln w="28575">
                <a:solidFill>
                  <a:srgbClr val="FA7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组合 46"/>
              <p:cNvGrpSpPr/>
              <p:nvPr>
                <p:custDataLst>
                  <p:tags r:id="rId57"/>
                </p:custDataLst>
              </p:nvPr>
            </p:nvGrpSpPr>
            <p:grpSpPr>
              <a:xfrm rot="7380000">
                <a:off x="13929" y="6092"/>
                <a:ext cx="581" cy="260"/>
                <a:chOff x="10580" y="8175"/>
                <a:chExt cx="581" cy="260"/>
              </a:xfrm>
              <a:solidFill>
                <a:srgbClr val="FA751D"/>
              </a:solidFill>
            </p:grpSpPr>
            <p:cxnSp>
              <p:nvCxnSpPr>
                <p:cNvPr id="48" name="直接连接符 47"/>
                <p:cNvCxnSpPr/>
                <p:nvPr>
                  <p:custDataLst>
                    <p:tags r:id="rId82"/>
                  </p:custDataLst>
                </p:nvPr>
              </p:nvCxnSpPr>
              <p:spPr>
                <a:xfrm flipV="1">
                  <a:off x="10580" y="8324"/>
                  <a:ext cx="437" cy="19"/>
                </a:xfrm>
                <a:prstGeom prst="line">
                  <a:avLst/>
                </a:prstGeom>
                <a:grpFill/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>
                  <p:custDataLst>
                    <p:tags r:id="rId83"/>
                  </p:custDataLst>
                </p:nvPr>
              </p:nvCxnSpPr>
              <p:spPr>
                <a:xfrm flipV="1">
                  <a:off x="10986" y="8175"/>
                  <a:ext cx="137" cy="197"/>
                </a:xfrm>
                <a:prstGeom prst="line">
                  <a:avLst/>
                </a:prstGeom>
                <a:grpFill/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>
                  <p:custDataLst>
                    <p:tags r:id="rId84"/>
                  </p:custDataLst>
                </p:nvPr>
              </p:nvCxnSpPr>
              <p:spPr>
                <a:xfrm>
                  <a:off x="11017" y="8343"/>
                  <a:ext cx="144" cy="92"/>
                </a:xfrm>
                <a:prstGeom prst="line">
                  <a:avLst/>
                </a:prstGeom>
                <a:grpFill/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>
                <p:custDataLst>
                  <p:tags r:id="rId58"/>
                </p:custDataLst>
              </p:nvPr>
            </p:nvGrpSpPr>
            <p:grpSpPr>
              <a:xfrm>
                <a:off x="7070" y="4977"/>
                <a:ext cx="5539" cy="1211"/>
                <a:chOff x="7048" y="4987"/>
                <a:chExt cx="5539" cy="1211"/>
              </a:xfrm>
            </p:grpSpPr>
            <p:cxnSp>
              <p:nvCxnSpPr>
                <p:cNvPr id="6" name="直接连接符 5"/>
                <p:cNvCxnSpPr/>
                <p:nvPr>
                  <p:custDataLst>
                    <p:tags r:id="rId77"/>
                  </p:custDataLst>
                </p:nvPr>
              </p:nvCxnSpPr>
              <p:spPr>
                <a:xfrm flipV="1">
                  <a:off x="7169" y="5354"/>
                  <a:ext cx="15" cy="739"/>
                </a:xfrm>
                <a:prstGeom prst="line">
                  <a:avLst/>
                </a:prstGeom>
                <a:solidFill>
                  <a:srgbClr val="FA751D"/>
                </a:solidFill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椭圆 7"/>
                <p:cNvSpPr/>
                <p:nvPr>
                  <p:custDataLst>
                    <p:tags r:id="rId78"/>
                  </p:custDataLst>
                </p:nvPr>
              </p:nvSpPr>
              <p:spPr>
                <a:xfrm>
                  <a:off x="7048" y="5958"/>
                  <a:ext cx="257" cy="241"/>
                </a:xfrm>
                <a:prstGeom prst="ellipse">
                  <a:avLst/>
                </a:prstGeom>
                <a:solidFill>
                  <a:srgbClr val="FA751D"/>
                </a:solidFill>
                <a:ln>
                  <a:solidFill>
                    <a:srgbClr val="FA751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1" name="直接连接符 10"/>
                <p:cNvCxnSpPr/>
                <p:nvPr>
                  <p:custDataLst>
                    <p:tags r:id="rId79"/>
                  </p:custDataLst>
                </p:nvPr>
              </p:nvCxnSpPr>
              <p:spPr>
                <a:xfrm flipV="1">
                  <a:off x="7169" y="5324"/>
                  <a:ext cx="5418" cy="64"/>
                </a:xfrm>
                <a:prstGeom prst="line">
                  <a:avLst/>
                </a:prstGeom>
                <a:solidFill>
                  <a:srgbClr val="FA751D"/>
                </a:solidFill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/>
                <p:cNvSpPr/>
                <p:nvPr>
                  <p:custDataLst>
                    <p:tags r:id="rId80"/>
                  </p:custDataLst>
                </p:nvPr>
              </p:nvSpPr>
              <p:spPr>
                <a:xfrm>
                  <a:off x="9735" y="4987"/>
                  <a:ext cx="183" cy="166"/>
                </a:xfrm>
                <a:prstGeom prst="ellipse">
                  <a:avLst/>
                </a:prstGeom>
                <a:solidFill>
                  <a:srgbClr val="FA751D"/>
                </a:solidFill>
                <a:ln>
                  <a:solidFill>
                    <a:srgbClr val="FA751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0" name="直接连接符 19"/>
                <p:cNvCxnSpPr/>
                <p:nvPr>
                  <p:custDataLst>
                    <p:tags r:id="rId81"/>
                  </p:custDataLst>
                </p:nvPr>
              </p:nvCxnSpPr>
              <p:spPr>
                <a:xfrm flipH="1">
                  <a:off x="9810" y="5143"/>
                  <a:ext cx="15" cy="241"/>
                </a:xfrm>
                <a:prstGeom prst="line">
                  <a:avLst/>
                </a:prstGeom>
                <a:solidFill>
                  <a:srgbClr val="FA751D"/>
                </a:solidFill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组合 84"/>
              <p:cNvGrpSpPr/>
              <p:nvPr>
                <p:custDataLst>
                  <p:tags r:id="rId59"/>
                </p:custDataLst>
              </p:nvPr>
            </p:nvGrpSpPr>
            <p:grpSpPr>
              <a:xfrm>
                <a:off x="12753" y="1814"/>
                <a:ext cx="544" cy="3510"/>
                <a:chOff x="12753" y="1814"/>
                <a:chExt cx="544" cy="3510"/>
              </a:xfrm>
            </p:grpSpPr>
            <p:cxnSp>
              <p:nvCxnSpPr>
                <p:cNvPr id="22" name="直接连接符 21"/>
                <p:cNvCxnSpPr/>
                <p:nvPr>
                  <p:custDataLst>
                    <p:tags r:id="rId75"/>
                  </p:custDataLst>
                </p:nvPr>
              </p:nvCxnSpPr>
              <p:spPr>
                <a:xfrm>
                  <a:off x="12753" y="2788"/>
                  <a:ext cx="2" cy="2536"/>
                </a:xfrm>
                <a:prstGeom prst="line">
                  <a:avLst/>
                </a:prstGeom>
                <a:solidFill>
                  <a:srgbClr val="FA751D"/>
                </a:solidFill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箭头连接符 65"/>
                <p:cNvCxnSpPr/>
                <p:nvPr>
                  <p:custDataLst>
                    <p:tags r:id="rId76"/>
                  </p:custDataLst>
                </p:nvPr>
              </p:nvCxnSpPr>
              <p:spPr>
                <a:xfrm flipV="1">
                  <a:off x="12755" y="1814"/>
                  <a:ext cx="542" cy="1067"/>
                </a:xfrm>
                <a:prstGeom prst="straightConnector1">
                  <a:avLst/>
                </a:prstGeom>
                <a:solidFill>
                  <a:srgbClr val="FA751D"/>
                </a:solidFill>
                <a:ln w="25400">
                  <a:solidFill>
                    <a:srgbClr val="FA751D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>
                <p:custDataLst>
                  <p:tags r:id="rId60"/>
                </p:custDataLst>
              </p:nvPr>
            </p:nvGrpSpPr>
            <p:grpSpPr>
              <a:xfrm>
                <a:off x="6435" y="5917"/>
                <a:ext cx="7033" cy="2154"/>
                <a:chOff x="6435" y="5917"/>
                <a:chExt cx="7033" cy="2154"/>
              </a:xfrm>
            </p:grpSpPr>
            <p:sp>
              <p:nvSpPr>
                <p:cNvPr id="30" name="椭圆 29"/>
                <p:cNvSpPr/>
                <p:nvPr>
                  <p:custDataLst>
                    <p:tags r:id="rId65"/>
                  </p:custDataLst>
                </p:nvPr>
              </p:nvSpPr>
              <p:spPr>
                <a:xfrm>
                  <a:off x="13288" y="5917"/>
                  <a:ext cx="180" cy="201"/>
                </a:xfrm>
                <a:prstGeom prst="ellipse">
                  <a:avLst/>
                </a:prstGeom>
                <a:solidFill>
                  <a:srgbClr val="FA751D"/>
                </a:solidFill>
                <a:ln>
                  <a:solidFill>
                    <a:srgbClr val="FA751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1" name="直接连接符 30"/>
                <p:cNvCxnSpPr/>
                <p:nvPr>
                  <p:custDataLst>
                    <p:tags r:id="rId66"/>
                  </p:custDataLst>
                </p:nvPr>
              </p:nvCxnSpPr>
              <p:spPr>
                <a:xfrm flipV="1">
                  <a:off x="10776" y="6071"/>
                  <a:ext cx="2506" cy="7"/>
                </a:xfrm>
                <a:prstGeom prst="line">
                  <a:avLst/>
                </a:prstGeom>
                <a:solidFill>
                  <a:srgbClr val="FA751D"/>
                </a:solidFill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" name="组合 31"/>
                <p:cNvGrpSpPr/>
                <p:nvPr>
                  <p:custDataLst>
                    <p:tags r:id="rId67"/>
                  </p:custDataLst>
                </p:nvPr>
              </p:nvGrpSpPr>
              <p:grpSpPr>
                <a:xfrm rot="10980000">
                  <a:off x="10188" y="5973"/>
                  <a:ext cx="581" cy="260"/>
                  <a:chOff x="10580" y="8175"/>
                  <a:chExt cx="581" cy="260"/>
                </a:xfrm>
                <a:solidFill>
                  <a:srgbClr val="FA751D"/>
                </a:solidFill>
              </p:grpSpPr>
              <p:cxnSp>
                <p:nvCxnSpPr>
                  <p:cNvPr id="33" name="直接连接符 32"/>
                  <p:cNvCxnSpPr/>
                  <p:nvPr>
                    <p:custDataLst>
                      <p:tags r:id="rId72"/>
                    </p:custDataLst>
                  </p:nvPr>
                </p:nvCxnSpPr>
                <p:spPr>
                  <a:xfrm flipV="1">
                    <a:off x="10580" y="8324"/>
                    <a:ext cx="437" cy="19"/>
                  </a:xfrm>
                  <a:prstGeom prst="line">
                    <a:avLst/>
                  </a:prstGeom>
                  <a:grpFill/>
                  <a:ln w="28575">
                    <a:solidFill>
                      <a:srgbClr val="FA751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接连接符 33"/>
                  <p:cNvCxnSpPr/>
                  <p:nvPr>
                    <p:custDataLst>
                      <p:tags r:id="rId73"/>
                    </p:custDataLst>
                  </p:nvPr>
                </p:nvCxnSpPr>
                <p:spPr>
                  <a:xfrm flipV="1">
                    <a:off x="10986" y="8175"/>
                    <a:ext cx="137" cy="197"/>
                  </a:xfrm>
                  <a:prstGeom prst="line">
                    <a:avLst/>
                  </a:prstGeom>
                  <a:grpFill/>
                  <a:ln w="28575">
                    <a:solidFill>
                      <a:srgbClr val="FA751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>
                    <p:custDataLst>
                      <p:tags r:id="rId74"/>
                    </p:custDataLst>
                  </p:nvPr>
                </p:nvCxnSpPr>
                <p:spPr>
                  <a:xfrm>
                    <a:off x="11017" y="8343"/>
                    <a:ext cx="144" cy="92"/>
                  </a:xfrm>
                  <a:prstGeom prst="line">
                    <a:avLst/>
                  </a:prstGeom>
                  <a:grpFill/>
                  <a:ln w="28575">
                    <a:solidFill>
                      <a:srgbClr val="FA751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" name="椭圆 35"/>
                <p:cNvSpPr/>
                <p:nvPr>
                  <p:custDataLst>
                    <p:tags r:id="rId68"/>
                  </p:custDataLst>
                </p:nvPr>
              </p:nvSpPr>
              <p:spPr>
                <a:xfrm>
                  <a:off x="10009" y="5967"/>
                  <a:ext cx="209" cy="232"/>
                </a:xfrm>
                <a:prstGeom prst="ellipse">
                  <a:avLst/>
                </a:prstGeom>
                <a:solidFill>
                  <a:srgbClr val="FA751D"/>
                </a:solidFill>
                <a:ln>
                  <a:solidFill>
                    <a:srgbClr val="FA751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7" name="直接连接符 36"/>
                <p:cNvCxnSpPr/>
                <p:nvPr>
                  <p:custDataLst>
                    <p:tags r:id="rId69"/>
                  </p:custDataLst>
                </p:nvPr>
              </p:nvCxnSpPr>
              <p:spPr>
                <a:xfrm flipH="1" flipV="1">
                  <a:off x="10103" y="6199"/>
                  <a:ext cx="54" cy="1842"/>
                </a:xfrm>
                <a:prstGeom prst="line">
                  <a:avLst/>
                </a:prstGeom>
                <a:solidFill>
                  <a:srgbClr val="FA751D"/>
                </a:solidFill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>
                  <p:custDataLst>
                    <p:tags r:id="rId70"/>
                  </p:custDataLst>
                </p:nvPr>
              </p:nvCxnSpPr>
              <p:spPr>
                <a:xfrm flipV="1">
                  <a:off x="7667" y="7089"/>
                  <a:ext cx="2436" cy="46"/>
                </a:xfrm>
                <a:prstGeom prst="line">
                  <a:avLst/>
                </a:prstGeom>
                <a:solidFill>
                  <a:srgbClr val="FA751D"/>
                </a:solidFill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>
                  <p:custDataLst>
                    <p:tags r:id="rId71"/>
                  </p:custDataLst>
                </p:nvPr>
              </p:nvCxnSpPr>
              <p:spPr>
                <a:xfrm flipV="1">
                  <a:off x="6435" y="8011"/>
                  <a:ext cx="3752" cy="60"/>
                </a:xfrm>
                <a:prstGeom prst="line">
                  <a:avLst/>
                </a:prstGeom>
                <a:solidFill>
                  <a:srgbClr val="FA751D"/>
                </a:solidFill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组合 57"/>
              <p:cNvGrpSpPr/>
              <p:nvPr>
                <p:custDataLst>
                  <p:tags r:id="rId61"/>
                </p:custDataLst>
              </p:nvPr>
            </p:nvGrpSpPr>
            <p:grpSpPr>
              <a:xfrm>
                <a:off x="6746" y="6473"/>
                <a:ext cx="7388" cy="2183"/>
                <a:chOff x="6746" y="6473"/>
                <a:chExt cx="7388" cy="2183"/>
              </a:xfrm>
            </p:grpSpPr>
            <p:sp>
              <p:nvSpPr>
                <p:cNvPr id="46" name="椭圆 45"/>
                <p:cNvSpPr/>
                <p:nvPr>
                  <p:custDataLst>
                    <p:tags r:id="rId62"/>
                  </p:custDataLst>
                </p:nvPr>
              </p:nvSpPr>
              <p:spPr>
                <a:xfrm>
                  <a:off x="13926" y="6473"/>
                  <a:ext cx="209" cy="232"/>
                </a:xfrm>
                <a:prstGeom prst="ellipse">
                  <a:avLst/>
                </a:prstGeom>
                <a:solidFill>
                  <a:srgbClr val="FA751D"/>
                </a:solidFill>
                <a:ln>
                  <a:solidFill>
                    <a:srgbClr val="FA751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51" name="直接连接符 50"/>
                <p:cNvCxnSpPr/>
                <p:nvPr>
                  <p:custDataLst>
                    <p:tags r:id="rId63"/>
                  </p:custDataLst>
                </p:nvPr>
              </p:nvCxnSpPr>
              <p:spPr>
                <a:xfrm flipH="1" flipV="1">
                  <a:off x="14026" y="6533"/>
                  <a:ext cx="25" cy="1943"/>
                </a:xfrm>
                <a:prstGeom prst="line">
                  <a:avLst/>
                </a:prstGeom>
                <a:solidFill>
                  <a:srgbClr val="FA751D"/>
                </a:solidFill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>
                  <p:custDataLst>
                    <p:tags r:id="rId64"/>
                  </p:custDataLst>
                </p:nvPr>
              </p:nvCxnSpPr>
              <p:spPr>
                <a:xfrm flipV="1">
                  <a:off x="6746" y="8476"/>
                  <a:ext cx="7305" cy="181"/>
                </a:xfrm>
                <a:prstGeom prst="line">
                  <a:avLst/>
                </a:prstGeom>
                <a:solidFill>
                  <a:srgbClr val="FA751D"/>
                </a:solidFill>
                <a:ln w="28575">
                  <a:solidFill>
                    <a:srgbClr val="FA751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6" name="组合 85"/>
          <p:cNvGrpSpPr/>
          <p:nvPr>
            <p:custDataLst>
              <p:tags r:id="rId4"/>
            </p:custDataLst>
          </p:nvPr>
        </p:nvGrpSpPr>
        <p:grpSpPr>
          <a:xfrm>
            <a:off x="1795780" y="3599815"/>
            <a:ext cx="3837305" cy="2283460"/>
            <a:chOff x="2828" y="5619"/>
            <a:chExt cx="6043" cy="3596"/>
          </a:xfrm>
        </p:grpSpPr>
        <p:pic>
          <p:nvPicPr>
            <p:cNvPr id="106" name="图片 105"/>
            <p:cNvPicPr/>
            <p:nvPr>
              <p:custDataLst>
                <p:tags r:id="rId50"/>
              </p:custDataLst>
            </p:nvPr>
          </p:nvPicPr>
          <p:blipFill>
            <a:blip r:embed="rId101" r:link="rId102">
              <a:clrChange>
                <a:clrFrom>
                  <a:srgbClr val="FEFEFE">
                    <a:alpha val="100000"/>
                  </a:srgbClr>
                </a:clrFrom>
                <a:clrTo>
                  <a:srgbClr val="FEFEFE">
                    <a:alpha val="100000"/>
                    <a:alpha val="0"/>
                  </a:srgbClr>
                </a:clrTo>
              </a:clrChange>
            </a:blip>
            <a:srcRect t="18468" b="5451"/>
            <a:stretch>
              <a:fillRect/>
            </a:stretch>
          </p:blipFill>
          <p:spPr>
            <a:xfrm>
              <a:off x="3480" y="5619"/>
              <a:ext cx="5391" cy="3596"/>
            </a:xfrm>
            <a:prstGeom prst="ellipse">
              <a:avLst/>
            </a:prstGeom>
            <a:noFill/>
            <a:ln w="9525">
              <a:noFill/>
            </a:ln>
          </p:spPr>
        </p:pic>
        <p:sp>
          <p:nvSpPr>
            <p:cNvPr id="5" name="文本框 4"/>
            <p:cNvSpPr txBox="1"/>
            <p:nvPr>
              <p:custDataLst>
                <p:tags r:id="rId51"/>
              </p:custDataLst>
            </p:nvPr>
          </p:nvSpPr>
          <p:spPr>
            <a:xfrm>
              <a:off x="2828" y="5946"/>
              <a:ext cx="13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膀胱</a:t>
              </a:r>
            </a:p>
          </p:txBody>
        </p:sp>
      </p:grpSp>
      <p:grpSp>
        <p:nvGrpSpPr>
          <p:cNvPr id="91" name="组合 90"/>
          <p:cNvGrpSpPr/>
          <p:nvPr>
            <p:custDataLst>
              <p:tags r:id="rId5"/>
            </p:custDataLst>
          </p:nvPr>
        </p:nvGrpSpPr>
        <p:grpSpPr>
          <a:xfrm>
            <a:off x="5457190" y="2138045"/>
            <a:ext cx="3571875" cy="2823845"/>
            <a:chOff x="8549" y="3367"/>
            <a:chExt cx="5625" cy="4447"/>
          </a:xfrm>
        </p:grpSpPr>
        <p:cxnSp>
          <p:nvCxnSpPr>
            <p:cNvPr id="53" name="直接箭头连接符 52"/>
            <p:cNvCxnSpPr/>
            <p:nvPr>
              <p:custDataLst>
                <p:tags r:id="rId43"/>
              </p:custDataLst>
            </p:nvPr>
          </p:nvCxnSpPr>
          <p:spPr>
            <a:xfrm>
              <a:off x="13427" y="3367"/>
              <a:ext cx="26" cy="1214"/>
            </a:xfrm>
            <a:prstGeom prst="straightConnector1">
              <a:avLst/>
            </a:prstGeom>
            <a:solidFill>
              <a:srgbClr val="FA751D"/>
            </a:solidFill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>
              <p:custDataLst>
                <p:tags r:id="rId44"/>
              </p:custDataLst>
            </p:nvPr>
          </p:nvCxnSpPr>
          <p:spPr>
            <a:xfrm>
              <a:off x="14148" y="3434"/>
              <a:ext cx="26" cy="1214"/>
            </a:xfrm>
            <a:prstGeom prst="straightConnector1">
              <a:avLst/>
            </a:prstGeom>
            <a:solidFill>
              <a:srgbClr val="FA751D"/>
            </a:solidFill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/>
            <p:nvPr>
              <p:custDataLst>
                <p:tags r:id="rId45"/>
              </p:custDataLst>
            </p:nvPr>
          </p:nvCxnSpPr>
          <p:spPr>
            <a:xfrm flipH="1" flipV="1">
              <a:off x="8549" y="7802"/>
              <a:ext cx="959" cy="12"/>
            </a:xfrm>
            <a:prstGeom prst="straightConnector1">
              <a:avLst/>
            </a:prstGeom>
            <a:solidFill>
              <a:srgbClr val="FA751D"/>
            </a:solidFill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>
              <p:custDataLst>
                <p:tags r:id="rId46"/>
              </p:custDataLst>
            </p:nvPr>
          </p:nvCxnSpPr>
          <p:spPr>
            <a:xfrm>
              <a:off x="9952" y="6260"/>
              <a:ext cx="9" cy="483"/>
            </a:xfrm>
            <a:prstGeom prst="straightConnector1">
              <a:avLst/>
            </a:prstGeom>
            <a:solidFill>
              <a:srgbClr val="FA751D"/>
            </a:solidFill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/>
            <p:nvPr>
              <p:custDataLst>
                <p:tags r:id="rId47"/>
              </p:custDataLst>
            </p:nvPr>
          </p:nvCxnSpPr>
          <p:spPr>
            <a:xfrm>
              <a:off x="10000" y="7274"/>
              <a:ext cx="9" cy="483"/>
            </a:xfrm>
            <a:prstGeom prst="straightConnector1">
              <a:avLst/>
            </a:prstGeom>
            <a:solidFill>
              <a:srgbClr val="FA751D"/>
            </a:solidFill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/>
            <p:cNvCxnSpPr/>
            <p:nvPr>
              <p:custDataLst>
                <p:tags r:id="rId48"/>
              </p:custDataLst>
            </p:nvPr>
          </p:nvCxnSpPr>
          <p:spPr>
            <a:xfrm flipH="1" flipV="1">
              <a:off x="8601" y="6925"/>
              <a:ext cx="959" cy="12"/>
            </a:xfrm>
            <a:prstGeom prst="straightConnector1">
              <a:avLst/>
            </a:prstGeom>
            <a:solidFill>
              <a:srgbClr val="FA751D"/>
            </a:solidFill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/>
            <p:cNvCxnSpPr/>
            <p:nvPr>
              <p:custDataLst>
                <p:tags r:id="rId49"/>
              </p:custDataLst>
            </p:nvPr>
          </p:nvCxnSpPr>
          <p:spPr>
            <a:xfrm flipH="1" flipV="1">
              <a:off x="11492" y="5931"/>
              <a:ext cx="959" cy="12"/>
            </a:xfrm>
            <a:prstGeom prst="straightConnector1">
              <a:avLst/>
            </a:prstGeom>
            <a:solidFill>
              <a:srgbClr val="FA751D"/>
            </a:solidFill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组合 87"/>
          <p:cNvGrpSpPr/>
          <p:nvPr>
            <p:custDataLst>
              <p:tags r:id="rId6"/>
            </p:custDataLst>
          </p:nvPr>
        </p:nvGrpSpPr>
        <p:grpSpPr>
          <a:xfrm>
            <a:off x="7938135" y="55245"/>
            <a:ext cx="3796030" cy="1924685"/>
            <a:chOff x="11987" y="-75"/>
            <a:chExt cx="5978" cy="3031"/>
          </a:xfrm>
        </p:grpSpPr>
        <p:pic>
          <p:nvPicPr>
            <p:cNvPr id="107" name="图片 106"/>
            <p:cNvPicPr/>
            <p:nvPr>
              <p:custDataLst>
                <p:tags r:id="rId41"/>
              </p:custDataLst>
            </p:nvPr>
          </p:nvPicPr>
          <p:blipFill>
            <a:blip r:embed="rId103" r:link="rId10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987" y="-75"/>
              <a:ext cx="3468" cy="29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7" name="文本框 66"/>
            <p:cNvSpPr txBox="1"/>
            <p:nvPr>
              <p:custDataLst>
                <p:tags r:id="rId42"/>
              </p:custDataLst>
            </p:nvPr>
          </p:nvSpPr>
          <p:spPr>
            <a:xfrm>
              <a:off x="15455" y="895"/>
              <a:ext cx="2510" cy="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400" b="1"/>
                <a:t>大脑皮层排尿反射高级中枢</a:t>
              </a:r>
            </a:p>
          </p:txBody>
        </p:sp>
      </p:grpSp>
      <p:sp>
        <p:nvSpPr>
          <p:cNvPr id="70" name="文本框 69"/>
          <p:cNvSpPr txBox="1"/>
          <p:nvPr>
            <p:custDataLst>
              <p:tags r:id="rId7"/>
            </p:custDataLst>
          </p:nvPr>
        </p:nvSpPr>
        <p:spPr>
          <a:xfrm>
            <a:off x="6842760" y="398208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/>
              <a:t>副交感神经</a:t>
            </a:r>
          </a:p>
        </p:txBody>
      </p:sp>
      <p:grpSp>
        <p:nvGrpSpPr>
          <p:cNvPr id="2" name="组合 1"/>
          <p:cNvGrpSpPr/>
          <p:nvPr>
            <p:custDataLst>
              <p:tags r:id="rId8"/>
            </p:custDataLst>
          </p:nvPr>
        </p:nvGrpSpPr>
        <p:grpSpPr>
          <a:xfrm>
            <a:off x="122555" y="4857750"/>
            <a:ext cx="3681730" cy="460375"/>
            <a:chOff x="193" y="7650"/>
            <a:chExt cx="5798" cy="725"/>
          </a:xfrm>
        </p:grpSpPr>
        <p:sp>
          <p:nvSpPr>
            <p:cNvPr id="71" name="文本框 70"/>
            <p:cNvSpPr txBox="1"/>
            <p:nvPr>
              <p:custDataLst>
                <p:tags r:id="rId39"/>
              </p:custDataLst>
            </p:nvPr>
          </p:nvSpPr>
          <p:spPr>
            <a:xfrm>
              <a:off x="193" y="7650"/>
              <a:ext cx="316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/>
                <a:t>尿道内括约肌</a:t>
              </a:r>
              <a:endParaRPr lang="zh-CN" altLang="en-US" sz="2400" b="1">
                <a:solidFill>
                  <a:srgbClr val="FA751D"/>
                </a:solidFill>
              </a:endParaRPr>
            </a:p>
          </p:txBody>
        </p:sp>
        <p:cxnSp>
          <p:nvCxnSpPr>
            <p:cNvPr id="72" name="直接连接符 71"/>
            <p:cNvCxnSpPr/>
            <p:nvPr>
              <p:custDataLst>
                <p:tags r:id="rId40"/>
              </p:custDataLst>
            </p:nvPr>
          </p:nvCxnSpPr>
          <p:spPr>
            <a:xfrm>
              <a:off x="4389" y="7928"/>
              <a:ext cx="1602" cy="83"/>
            </a:xfrm>
            <a:prstGeom prst="line">
              <a:avLst/>
            </a:prstGeom>
            <a:solidFill>
              <a:srgbClr val="FA751D"/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>
            <p:custDataLst>
              <p:tags r:id="rId9"/>
            </p:custDataLst>
          </p:nvPr>
        </p:nvGrpSpPr>
        <p:grpSpPr>
          <a:xfrm>
            <a:off x="196850" y="5385435"/>
            <a:ext cx="3558540" cy="460375"/>
            <a:chOff x="85" y="8364"/>
            <a:chExt cx="5604" cy="725"/>
          </a:xfrm>
        </p:grpSpPr>
        <p:sp>
          <p:nvSpPr>
            <p:cNvPr id="73" name="文本框 72"/>
            <p:cNvSpPr txBox="1"/>
            <p:nvPr>
              <p:custDataLst>
                <p:tags r:id="rId37"/>
              </p:custDataLst>
            </p:nvPr>
          </p:nvSpPr>
          <p:spPr>
            <a:xfrm>
              <a:off x="85" y="8364"/>
              <a:ext cx="430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尿道外括约肌</a:t>
              </a:r>
              <a:endParaRPr lang="zh-CN" altLang="en-US" sz="2400" b="1">
                <a:solidFill>
                  <a:srgbClr val="FA751D"/>
                </a:solidFill>
              </a:endParaRPr>
            </a:p>
          </p:txBody>
        </p:sp>
        <p:cxnSp>
          <p:nvCxnSpPr>
            <p:cNvPr id="74" name="直接连接符 73"/>
            <p:cNvCxnSpPr/>
            <p:nvPr>
              <p:custDataLst>
                <p:tags r:id="rId38"/>
              </p:custDataLst>
            </p:nvPr>
          </p:nvCxnSpPr>
          <p:spPr>
            <a:xfrm flipV="1">
              <a:off x="4242" y="8546"/>
              <a:ext cx="1447" cy="83"/>
            </a:xfrm>
            <a:prstGeom prst="line">
              <a:avLst/>
            </a:prstGeom>
            <a:solidFill>
              <a:srgbClr val="FA751D"/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>
            <p:custDataLst>
              <p:tags r:id="rId10"/>
            </p:custDataLst>
          </p:nvPr>
        </p:nvGrpSpPr>
        <p:grpSpPr>
          <a:xfrm>
            <a:off x="3655695" y="5356860"/>
            <a:ext cx="792480" cy="1028065"/>
            <a:chOff x="5757" y="8436"/>
            <a:chExt cx="1248" cy="1619"/>
          </a:xfrm>
        </p:grpSpPr>
        <p:cxnSp>
          <p:nvCxnSpPr>
            <p:cNvPr id="75" name="直接箭头连接符 74"/>
            <p:cNvCxnSpPr/>
            <p:nvPr>
              <p:custDataLst>
                <p:tags r:id="rId35"/>
              </p:custDataLst>
            </p:nvPr>
          </p:nvCxnSpPr>
          <p:spPr>
            <a:xfrm>
              <a:off x="6165" y="8436"/>
              <a:ext cx="20" cy="894"/>
            </a:xfrm>
            <a:prstGeom prst="straightConnector1">
              <a:avLst/>
            </a:prstGeom>
            <a:solidFill>
              <a:srgbClr val="FA751D"/>
            </a:solidFill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文本框 75"/>
            <p:cNvSpPr txBox="1"/>
            <p:nvPr>
              <p:custDataLst>
                <p:tags r:id="rId36"/>
              </p:custDataLst>
            </p:nvPr>
          </p:nvSpPr>
          <p:spPr>
            <a:xfrm>
              <a:off x="5757" y="9330"/>
              <a:ext cx="124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/>
                <a:t>排尿</a:t>
              </a: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3207490" y="2574925"/>
            <a:ext cx="1812185" cy="1395095"/>
            <a:chOff x="4718" y="4740"/>
            <a:chExt cx="3187" cy="1512"/>
          </a:xfrm>
        </p:grpSpPr>
        <p:cxnSp>
          <p:nvCxnSpPr>
            <p:cNvPr id="77" name="直接连接符 76"/>
            <p:cNvCxnSpPr/>
            <p:nvPr>
              <p:custDataLst>
                <p:tags r:id="rId33"/>
              </p:custDataLst>
            </p:nvPr>
          </p:nvCxnSpPr>
          <p:spPr>
            <a:xfrm>
              <a:off x="6125" y="5248"/>
              <a:ext cx="636" cy="1004"/>
            </a:xfrm>
            <a:prstGeom prst="line">
              <a:avLst/>
            </a:prstGeom>
            <a:solidFill>
              <a:srgbClr val="FA751D"/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文本框 77"/>
            <p:cNvSpPr txBox="1"/>
            <p:nvPr>
              <p:custDataLst>
                <p:tags r:id="rId34"/>
              </p:custDataLst>
            </p:nvPr>
          </p:nvSpPr>
          <p:spPr>
            <a:xfrm>
              <a:off x="4718" y="4740"/>
              <a:ext cx="3187" cy="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牵张感受器</a:t>
              </a:r>
            </a:p>
          </p:txBody>
        </p:sp>
      </p:grp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1558290" y="3042920"/>
            <a:ext cx="1831340" cy="983615"/>
            <a:chOff x="2280" y="4843"/>
            <a:chExt cx="2884" cy="1549"/>
          </a:xfrm>
        </p:grpSpPr>
        <p:cxnSp>
          <p:nvCxnSpPr>
            <p:cNvPr id="79" name="直接连接符 78"/>
            <p:cNvCxnSpPr/>
            <p:nvPr>
              <p:custDataLst>
                <p:tags r:id="rId31"/>
              </p:custDataLst>
            </p:nvPr>
          </p:nvCxnSpPr>
          <p:spPr>
            <a:xfrm>
              <a:off x="4242" y="5388"/>
              <a:ext cx="636" cy="1004"/>
            </a:xfrm>
            <a:prstGeom prst="line">
              <a:avLst/>
            </a:prstGeom>
            <a:solidFill>
              <a:srgbClr val="FA751D"/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文本框 79"/>
            <p:cNvSpPr txBox="1"/>
            <p:nvPr>
              <p:custDataLst>
                <p:tags r:id="rId32"/>
              </p:custDataLst>
            </p:nvPr>
          </p:nvSpPr>
          <p:spPr>
            <a:xfrm>
              <a:off x="2280" y="4843"/>
              <a:ext cx="288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膀胱逼尿肌</a:t>
              </a:r>
            </a:p>
            <a:p>
              <a:pPr algn="ctr"/>
              <a:endParaRPr lang="zh-CN" altLang="en-US" sz="2400" b="1">
                <a:solidFill>
                  <a:srgbClr val="FA751D"/>
                </a:solidFill>
              </a:endParaRPr>
            </a:p>
          </p:txBody>
        </p:sp>
      </p:grpSp>
      <p:sp>
        <p:nvSpPr>
          <p:cNvPr id="81" name="文本框 80"/>
          <p:cNvSpPr txBox="1"/>
          <p:nvPr>
            <p:custDataLst>
              <p:tags r:id="rId13"/>
            </p:custDataLst>
          </p:nvPr>
        </p:nvSpPr>
        <p:spPr>
          <a:xfrm>
            <a:off x="9143365" y="4718685"/>
            <a:ext cx="1073150" cy="13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/>
              <a:t>躯体运动神经</a:t>
            </a:r>
          </a:p>
        </p:txBody>
      </p:sp>
      <p:sp>
        <p:nvSpPr>
          <p:cNvPr id="82" name="文本框 81"/>
          <p:cNvSpPr txBox="1"/>
          <p:nvPr>
            <p:custDataLst>
              <p:tags r:id="rId14"/>
            </p:custDataLst>
          </p:nvPr>
        </p:nvSpPr>
        <p:spPr>
          <a:xfrm>
            <a:off x="558863" y="1489933"/>
            <a:ext cx="307213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zh-CN" altLang="en-US" sz="32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排尿反射的过程</a:t>
            </a:r>
          </a:p>
        </p:txBody>
      </p:sp>
      <p:grpSp>
        <p:nvGrpSpPr>
          <p:cNvPr id="100" name="组合 99"/>
          <p:cNvGrpSpPr/>
          <p:nvPr>
            <p:custDataLst>
              <p:tags r:id="rId15"/>
            </p:custDataLst>
          </p:nvPr>
        </p:nvGrpSpPr>
        <p:grpSpPr>
          <a:xfrm>
            <a:off x="4898390" y="2268855"/>
            <a:ext cx="2928620" cy="1047750"/>
            <a:chOff x="7714" y="3573"/>
            <a:chExt cx="4612" cy="1650"/>
          </a:xfrm>
        </p:grpSpPr>
        <p:cxnSp>
          <p:nvCxnSpPr>
            <p:cNvPr id="59" name="直接箭头连接符 58"/>
            <p:cNvCxnSpPr/>
            <p:nvPr>
              <p:custDataLst>
                <p:tags r:id="rId27"/>
              </p:custDataLst>
            </p:nvPr>
          </p:nvCxnSpPr>
          <p:spPr>
            <a:xfrm flipV="1">
              <a:off x="8172" y="5208"/>
              <a:ext cx="1086" cy="15"/>
            </a:xfrm>
            <a:prstGeom prst="straightConnector1">
              <a:avLst/>
            </a:prstGeom>
            <a:solidFill>
              <a:srgbClr val="FA751D"/>
            </a:solidFill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/>
            <p:cNvCxnSpPr/>
            <p:nvPr>
              <p:custDataLst>
                <p:tags r:id="rId28"/>
              </p:custDataLst>
            </p:nvPr>
          </p:nvCxnSpPr>
          <p:spPr>
            <a:xfrm flipV="1">
              <a:off x="11240" y="5176"/>
              <a:ext cx="1086" cy="15"/>
            </a:xfrm>
            <a:prstGeom prst="straightConnector1">
              <a:avLst/>
            </a:prstGeom>
            <a:solidFill>
              <a:srgbClr val="FA751D"/>
            </a:solidFill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文本框 68"/>
            <p:cNvSpPr txBox="1"/>
            <p:nvPr>
              <p:custDataLst>
                <p:tags r:id="rId29"/>
              </p:custDataLst>
            </p:nvPr>
          </p:nvSpPr>
          <p:spPr>
            <a:xfrm>
              <a:off x="7714" y="4426"/>
              <a:ext cx="220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/>
                <a:t>传入神经</a:t>
              </a:r>
            </a:p>
          </p:txBody>
        </p:sp>
        <p:cxnSp>
          <p:nvCxnSpPr>
            <p:cNvPr id="99" name="直接箭头连接符 98"/>
            <p:cNvCxnSpPr/>
            <p:nvPr>
              <p:custDataLst>
                <p:tags r:id="rId30"/>
              </p:custDataLst>
            </p:nvPr>
          </p:nvCxnSpPr>
          <p:spPr>
            <a:xfrm flipV="1">
              <a:off x="12185" y="3573"/>
              <a:ext cx="15" cy="966"/>
            </a:xfrm>
            <a:prstGeom prst="straightConnector1">
              <a:avLst/>
            </a:prstGeom>
            <a:solidFill>
              <a:srgbClr val="FA751D"/>
            </a:solidFill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组合 101"/>
          <p:cNvGrpSpPr/>
          <p:nvPr>
            <p:custDataLst>
              <p:tags r:id="rId16"/>
            </p:custDataLst>
          </p:nvPr>
        </p:nvGrpSpPr>
        <p:grpSpPr>
          <a:xfrm>
            <a:off x="5452110" y="4617720"/>
            <a:ext cx="3243580" cy="746760"/>
            <a:chOff x="8586" y="7272"/>
            <a:chExt cx="5108" cy="1176"/>
          </a:xfrm>
        </p:grpSpPr>
        <p:cxnSp>
          <p:nvCxnSpPr>
            <p:cNvPr id="62" name="直接箭头连接符 61"/>
            <p:cNvCxnSpPr/>
            <p:nvPr>
              <p:custDataLst>
                <p:tags r:id="rId25"/>
              </p:custDataLst>
            </p:nvPr>
          </p:nvCxnSpPr>
          <p:spPr>
            <a:xfrm flipH="1" flipV="1">
              <a:off x="8586" y="8436"/>
              <a:ext cx="959" cy="12"/>
            </a:xfrm>
            <a:prstGeom prst="straightConnector1">
              <a:avLst/>
            </a:prstGeom>
            <a:solidFill>
              <a:srgbClr val="FA751D"/>
            </a:solidFill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箭头连接符 100"/>
            <p:cNvCxnSpPr/>
            <p:nvPr>
              <p:custDataLst>
                <p:tags r:id="rId26"/>
              </p:custDataLst>
            </p:nvPr>
          </p:nvCxnSpPr>
          <p:spPr>
            <a:xfrm flipH="1">
              <a:off x="13694" y="7272"/>
              <a:ext cx="0" cy="739"/>
            </a:xfrm>
            <a:prstGeom prst="straightConnector1">
              <a:avLst/>
            </a:prstGeom>
            <a:solidFill>
              <a:srgbClr val="FA751D"/>
            </a:solidFill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直接连接符 11"/>
          <p:cNvCxnSpPr/>
          <p:nvPr>
            <p:custDataLst>
              <p:tags r:id="rId17"/>
            </p:custDataLst>
          </p:nvPr>
        </p:nvCxnSpPr>
        <p:spPr>
          <a:xfrm>
            <a:off x="2105025" y="4382770"/>
            <a:ext cx="992505" cy="8255"/>
          </a:xfrm>
          <a:prstGeom prst="line">
            <a:avLst/>
          </a:prstGeom>
          <a:solidFill>
            <a:srgbClr val="FA751D"/>
          </a:solidFill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18"/>
            </p:custDataLst>
          </p:nvPr>
        </p:nvSpPr>
        <p:spPr>
          <a:xfrm>
            <a:off x="300355" y="4171315"/>
            <a:ext cx="19367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尿（</a:t>
            </a:r>
            <a:r>
              <a:rPr lang="en-US" altLang="zh-CN" sz="2400" b="1"/>
              <a:t>400mL</a:t>
            </a:r>
            <a:r>
              <a:rPr lang="zh-CN" altLang="en-US" sz="2400" b="1"/>
              <a:t>）</a:t>
            </a:r>
          </a:p>
        </p:txBody>
      </p:sp>
      <p:sp>
        <p:nvSpPr>
          <p:cNvPr id="25" name="文本框 24"/>
          <p:cNvSpPr txBox="1"/>
          <p:nvPr>
            <p:custDataLst>
              <p:tags r:id="rId19"/>
            </p:custDataLst>
          </p:nvPr>
        </p:nvSpPr>
        <p:spPr>
          <a:xfrm>
            <a:off x="1991995" y="4879340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A751D"/>
                </a:solidFill>
                <a:sym typeface="+mn-ea"/>
              </a:rPr>
              <a:t>舒张</a:t>
            </a:r>
            <a:endParaRPr lang="zh-CN" altLang="en-US" sz="2400"/>
          </a:p>
        </p:txBody>
      </p:sp>
      <p:sp>
        <p:nvSpPr>
          <p:cNvPr id="83" name="文本框 82"/>
          <p:cNvSpPr txBox="1"/>
          <p:nvPr>
            <p:custDataLst>
              <p:tags r:id="rId20"/>
            </p:custDataLst>
          </p:nvPr>
        </p:nvSpPr>
        <p:spPr>
          <a:xfrm>
            <a:off x="2331085" y="3347085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FA751D"/>
                </a:solidFill>
                <a:sym typeface="+mn-ea"/>
              </a:rPr>
              <a:t>收缩</a:t>
            </a:r>
          </a:p>
        </p:txBody>
      </p:sp>
      <p:sp>
        <p:nvSpPr>
          <p:cNvPr id="84" name="文本框 83"/>
          <p:cNvSpPr txBox="1"/>
          <p:nvPr>
            <p:custDataLst>
              <p:tags r:id="rId21"/>
            </p:custDataLst>
          </p:nvPr>
        </p:nvSpPr>
        <p:spPr>
          <a:xfrm>
            <a:off x="2076450" y="5364480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A751D"/>
                </a:solidFill>
                <a:sym typeface="+mn-ea"/>
              </a:rPr>
              <a:t>舒张</a:t>
            </a:r>
            <a:endParaRPr lang="zh-CN" altLang="en-US" sz="2400"/>
          </a:p>
        </p:txBody>
      </p:sp>
      <p:sp>
        <p:nvSpPr>
          <p:cNvPr id="9219" name="文本框 11"/>
          <p:cNvSpPr txBox="1"/>
          <p:nvPr>
            <p:custDataLst>
              <p:tags r:id="rId22"/>
            </p:custDataLst>
          </p:nvPr>
        </p:nvSpPr>
        <p:spPr>
          <a:xfrm>
            <a:off x="105410" y="102235"/>
            <a:ext cx="7599680" cy="64516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二、神经系统对内脏活动的分级调节</a:t>
            </a:r>
          </a:p>
        </p:txBody>
      </p:sp>
      <p:sp>
        <p:nvSpPr>
          <p:cNvPr id="89" name="文本框 88"/>
          <p:cNvSpPr txBox="1"/>
          <p:nvPr>
            <p:custDataLst>
              <p:tags r:id="rId23"/>
            </p:custDataLst>
          </p:nvPr>
        </p:nvSpPr>
        <p:spPr>
          <a:xfrm>
            <a:off x="417830" y="800100"/>
            <a:ext cx="4480560" cy="612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8" tIns="60958" rIns="60958" bIns="60958" numCol="1" spcCol="38100" rtlCol="0" anchor="t" forceAA="0">
            <a:spAutoFit/>
          </a:bodyPr>
          <a:lstStyle/>
          <a:p>
            <a:pPr marL="0" marR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1.</a:t>
            </a:r>
            <a:r>
              <a:rPr lang="zh-CN" altLang="en-US" sz="32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排尿反射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的分级调节</a:t>
            </a:r>
          </a:p>
        </p:txBody>
      </p:sp>
      <p:pic>
        <p:nvPicPr>
          <p:cNvPr id="9220" name="New picture"/>
          <p:cNvPicPr/>
          <p:nvPr>
            <p:custDataLst>
              <p:tags r:id="rId24"/>
            </p:custDataLst>
          </p:nvPr>
        </p:nvPicPr>
        <p:blipFill>
          <a:blip r:embed="rId105"/>
          <a:stretch>
            <a:fillRect/>
          </a:stretch>
        </p:blipFill>
        <p:spPr>
          <a:xfrm>
            <a:off x="12661900" y="10160000"/>
            <a:ext cx="330200" cy="241300"/>
          </a:xfrm>
          <a:prstGeom prst="cube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81" grpId="0"/>
      <p:bldP spid="24" grpId="0"/>
      <p:bldP spid="25" grpId="0"/>
      <p:bldP spid="83" grpId="0"/>
      <p:bldP spid="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44444444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08855" y="25058"/>
            <a:ext cx="7383145" cy="478409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12395" y="860425"/>
            <a:ext cx="4736465" cy="2848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lnSpc>
                <a:spcPct val="14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    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  </a:t>
            </a:r>
            <a:r>
              <a:rPr lang="zh-CN" altLang="en-US" sz="3200" b="1" smtClean="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 当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一位同学在你面前挥一下手，你会不自觉地眨眼；而经过训练的人，却能做到不为所动</a:t>
            </a:r>
            <a:r>
              <a:rPr lang="zh-CN" altLang="en-US" sz="3200" b="1" smtClean="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。</a:t>
            </a:r>
            <a:endParaRPr lang="en-US" altLang="zh-CN" sz="3200" b="1">
              <a:solidFill>
                <a:srgbClr val="00B050"/>
              </a:solidFill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0" y="3789680"/>
            <a:ext cx="4736465" cy="156845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00000"/>
              </a:lnSpc>
              <a:buNone/>
            </a:pP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为什么眼前有东西飞来时，眼睛会不受控制地眨一下？ </a:t>
            </a:r>
            <a:endParaRPr lang="zh-CN" altLang="zh-CN" sz="3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61925" y="5579110"/>
            <a:ext cx="11868785" cy="7308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因为这一反射活动不需要皮层的参与，是一种保护的非条件反射。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12395" y="57150"/>
            <a:ext cx="305435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情景材料一：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>
            <p:custDataLst>
              <p:tags r:id="rId1"/>
            </p:custDataLst>
          </p:nvPr>
        </p:nvGrpSpPr>
        <p:grpSpPr>
          <a:xfrm>
            <a:off x="6941621" y="1252671"/>
            <a:ext cx="2057798" cy="1999334"/>
            <a:chOff x="5417621" y="1498416"/>
            <a:chExt cx="2057798" cy="1999334"/>
          </a:xfrm>
        </p:grpSpPr>
        <p:sp>
          <p:nvSpPr>
            <p:cNvPr id="9" name="矩形: 圆角 8"/>
            <p:cNvSpPr/>
            <p:nvPr>
              <p:custDataLst>
                <p:tags r:id="rId28"/>
              </p:custDataLst>
            </p:nvPr>
          </p:nvSpPr>
          <p:spPr>
            <a:xfrm>
              <a:off x="5417621" y="1498416"/>
              <a:ext cx="2057798" cy="583096"/>
            </a:xfrm>
            <a:prstGeom prst="roundRect">
              <a:avLst>
                <a:gd name="adj" fmla="val 25758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atin typeface="Arial Black" panose="020B0A04020102020204" charset="0"/>
                  <a:ea typeface="微软雅黑" panose="020B0503020204020204" charset="-122"/>
                </a:rPr>
                <a:t>大脑皮层</a:t>
              </a:r>
            </a:p>
          </p:txBody>
        </p:sp>
        <p:sp>
          <p:nvSpPr>
            <p:cNvPr id="11" name="矩形: 圆角 10"/>
            <p:cNvSpPr/>
            <p:nvPr>
              <p:custDataLst>
                <p:tags r:id="rId29"/>
              </p:custDataLst>
            </p:nvPr>
          </p:nvSpPr>
          <p:spPr>
            <a:xfrm>
              <a:off x="5878310" y="2914654"/>
              <a:ext cx="1331843" cy="583096"/>
            </a:xfrm>
            <a:prstGeom prst="roundRect">
              <a:avLst>
                <a:gd name="adj" fmla="val 25758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atin typeface="Arial Black" panose="020B0A04020102020204" charset="0"/>
                  <a:ea typeface="微软雅黑" panose="020B0503020204020204" charset="-122"/>
                </a:rPr>
                <a:t>脊髓</a:t>
              </a:r>
            </a:p>
          </p:txBody>
        </p:sp>
        <p:sp>
          <p:nvSpPr>
            <p:cNvPr id="12" name="箭头: 下 11"/>
            <p:cNvSpPr/>
            <p:nvPr>
              <p:custDataLst>
                <p:tags r:id="rId30"/>
              </p:custDataLst>
            </p:nvPr>
          </p:nvSpPr>
          <p:spPr>
            <a:xfrm>
              <a:off x="6468208" y="2222446"/>
              <a:ext cx="152048" cy="596865"/>
            </a:xfrm>
            <a:prstGeom prst="downArrow">
              <a:avLst>
                <a:gd name="adj1" fmla="val 29463"/>
                <a:gd name="adj2" fmla="val 61022"/>
              </a:avLst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2"/>
            </p:custDataLst>
          </p:nvPr>
        </p:nvGrpSpPr>
        <p:grpSpPr>
          <a:xfrm>
            <a:off x="6137062" y="3372739"/>
            <a:ext cx="4565554" cy="2637180"/>
            <a:chOff x="4374937" y="3618484"/>
            <a:chExt cx="4565554" cy="2637180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5160309" y="4565751"/>
              <a:ext cx="2572422" cy="1689913"/>
            </a:xfrm>
            <a:prstGeom prst="rect">
              <a:avLst/>
            </a:prstGeom>
          </p:spPr>
        </p:pic>
        <p:sp>
          <p:nvSpPr>
            <p:cNvPr id="18" name="任意多边形: 形状 17"/>
            <p:cNvSpPr/>
            <p:nvPr>
              <p:custDataLst>
                <p:tags r:id="rId24"/>
              </p:custDataLst>
            </p:nvPr>
          </p:nvSpPr>
          <p:spPr>
            <a:xfrm>
              <a:off x="5500316" y="3618484"/>
              <a:ext cx="873760" cy="1480566"/>
            </a:xfrm>
            <a:custGeom>
              <a:avLst/>
              <a:gdLst>
                <a:gd name="connsiteX0" fmla="*/ 1004894 w 1004894"/>
                <a:gd name="connsiteY0" fmla="*/ 0 h 1453896"/>
                <a:gd name="connsiteX1" fmla="*/ 145358 w 1004894"/>
                <a:gd name="connsiteY1" fmla="*/ 630936 h 1453896"/>
                <a:gd name="connsiteX2" fmla="*/ 8198 w 1004894"/>
                <a:gd name="connsiteY2" fmla="*/ 1453896 h 1453896"/>
                <a:gd name="connsiteX0-1" fmla="*/ 1012448 w 1012448"/>
                <a:gd name="connsiteY0-2" fmla="*/ 0 h 1527048"/>
                <a:gd name="connsiteX1-3" fmla="*/ 152912 w 1012448"/>
                <a:gd name="connsiteY1-4" fmla="*/ 630936 h 1527048"/>
                <a:gd name="connsiteX2-5" fmla="*/ 6608 w 1012448"/>
                <a:gd name="connsiteY2-6" fmla="*/ 1527048 h 1527048"/>
                <a:gd name="connsiteX0-7" fmla="*/ 1012448 w 1012448"/>
                <a:gd name="connsiteY0-8" fmla="*/ 0 h 1527048"/>
                <a:gd name="connsiteX1-9" fmla="*/ 152912 w 1012448"/>
                <a:gd name="connsiteY1-10" fmla="*/ 630936 h 1527048"/>
                <a:gd name="connsiteX2-11" fmla="*/ 6608 w 1012448"/>
                <a:gd name="connsiteY2-12" fmla="*/ 1527048 h 1527048"/>
                <a:gd name="connsiteX0-13" fmla="*/ 1007677 w 1007677"/>
                <a:gd name="connsiteY0-14" fmla="*/ 0 h 1527048"/>
                <a:gd name="connsiteX1-15" fmla="*/ 224341 w 1007677"/>
                <a:gd name="connsiteY1-16" fmla="*/ 637286 h 1527048"/>
                <a:gd name="connsiteX2-17" fmla="*/ 1837 w 1007677"/>
                <a:gd name="connsiteY2-18" fmla="*/ 1527048 h 1527048"/>
                <a:gd name="connsiteX0-19" fmla="*/ 1007677 w 1007677"/>
                <a:gd name="connsiteY0-20" fmla="*/ 0 h 1527048"/>
                <a:gd name="connsiteX1-21" fmla="*/ 224341 w 1007677"/>
                <a:gd name="connsiteY1-22" fmla="*/ 637286 h 1527048"/>
                <a:gd name="connsiteX2-23" fmla="*/ 1837 w 1007677"/>
                <a:gd name="connsiteY2-24" fmla="*/ 1527048 h 1527048"/>
                <a:gd name="connsiteX0-25" fmla="*/ 1006911 w 1006911"/>
                <a:gd name="connsiteY0-26" fmla="*/ 0 h 1527048"/>
                <a:gd name="connsiteX1-27" fmla="*/ 287075 w 1006911"/>
                <a:gd name="connsiteY1-28" fmla="*/ 643636 h 1527048"/>
                <a:gd name="connsiteX2-29" fmla="*/ 1071 w 1006911"/>
                <a:gd name="connsiteY2-30" fmla="*/ 1527048 h 1527048"/>
                <a:gd name="connsiteX0-31" fmla="*/ 1005840 w 1005840"/>
                <a:gd name="connsiteY0-32" fmla="*/ 0 h 1527048"/>
                <a:gd name="connsiteX1-33" fmla="*/ 286004 w 1005840"/>
                <a:gd name="connsiteY1-34" fmla="*/ 643636 h 1527048"/>
                <a:gd name="connsiteX2-35" fmla="*/ 0 w 1005840"/>
                <a:gd name="connsiteY2-36" fmla="*/ 1527048 h 1527048"/>
                <a:gd name="connsiteX0-37" fmla="*/ 1005840 w 1005840"/>
                <a:gd name="connsiteY0-38" fmla="*/ 0 h 1527048"/>
                <a:gd name="connsiteX1-39" fmla="*/ 286004 w 1005840"/>
                <a:gd name="connsiteY1-40" fmla="*/ 643636 h 1527048"/>
                <a:gd name="connsiteX2-41" fmla="*/ 0 w 1005840"/>
                <a:gd name="connsiteY2-42" fmla="*/ 1527048 h 1527048"/>
                <a:gd name="connsiteX0-43" fmla="*/ 1005840 w 1005840"/>
                <a:gd name="connsiteY0-44" fmla="*/ 0 h 1527048"/>
                <a:gd name="connsiteX1-45" fmla="*/ 286004 w 1005840"/>
                <a:gd name="connsiteY1-46" fmla="*/ 643636 h 1527048"/>
                <a:gd name="connsiteX2-47" fmla="*/ 0 w 1005840"/>
                <a:gd name="connsiteY2-48" fmla="*/ 1527048 h 1527048"/>
                <a:gd name="connsiteX0-49" fmla="*/ 1005840 w 1005840"/>
                <a:gd name="connsiteY0-50" fmla="*/ 0 h 1527048"/>
                <a:gd name="connsiteX1-51" fmla="*/ 286004 w 1005840"/>
                <a:gd name="connsiteY1-52" fmla="*/ 643636 h 1527048"/>
                <a:gd name="connsiteX2-53" fmla="*/ 0 w 1005840"/>
                <a:gd name="connsiteY2-54" fmla="*/ 1527048 h 15270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5840" h="1527048">
                  <a:moveTo>
                    <a:pt x="1005840" y="0"/>
                  </a:moveTo>
                  <a:cubicBezTo>
                    <a:pt x="659130" y="194310"/>
                    <a:pt x="464820" y="369570"/>
                    <a:pt x="286004" y="643636"/>
                  </a:cubicBezTo>
                  <a:cubicBezTo>
                    <a:pt x="119888" y="885952"/>
                    <a:pt x="36322" y="1217676"/>
                    <a:pt x="0" y="1527048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headEnd type="none"/>
              <a:tailEnd type="triangle" w="lg" len="lg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2B10F6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endParaRPr>
            </a:p>
          </p:txBody>
        </p:sp>
        <p:sp>
          <p:nvSpPr>
            <p:cNvPr id="19" name="任意多边形: 形状 18"/>
            <p:cNvSpPr/>
            <p:nvPr>
              <p:custDataLst>
                <p:tags r:id="rId25"/>
              </p:custDataLst>
            </p:nvPr>
          </p:nvSpPr>
          <p:spPr>
            <a:xfrm flipH="1">
              <a:off x="6544231" y="3618484"/>
              <a:ext cx="873760" cy="1527048"/>
            </a:xfrm>
            <a:custGeom>
              <a:avLst/>
              <a:gdLst>
                <a:gd name="connsiteX0" fmla="*/ 1004894 w 1004894"/>
                <a:gd name="connsiteY0" fmla="*/ 0 h 1453896"/>
                <a:gd name="connsiteX1" fmla="*/ 145358 w 1004894"/>
                <a:gd name="connsiteY1" fmla="*/ 630936 h 1453896"/>
                <a:gd name="connsiteX2" fmla="*/ 8198 w 1004894"/>
                <a:gd name="connsiteY2" fmla="*/ 1453896 h 1453896"/>
                <a:gd name="connsiteX0-1" fmla="*/ 1012448 w 1012448"/>
                <a:gd name="connsiteY0-2" fmla="*/ 0 h 1527048"/>
                <a:gd name="connsiteX1-3" fmla="*/ 152912 w 1012448"/>
                <a:gd name="connsiteY1-4" fmla="*/ 630936 h 1527048"/>
                <a:gd name="connsiteX2-5" fmla="*/ 6608 w 1012448"/>
                <a:gd name="connsiteY2-6" fmla="*/ 1527048 h 1527048"/>
                <a:gd name="connsiteX0-7" fmla="*/ 1012448 w 1012448"/>
                <a:gd name="connsiteY0-8" fmla="*/ 0 h 1527048"/>
                <a:gd name="connsiteX1-9" fmla="*/ 152912 w 1012448"/>
                <a:gd name="connsiteY1-10" fmla="*/ 630936 h 1527048"/>
                <a:gd name="connsiteX2-11" fmla="*/ 6608 w 1012448"/>
                <a:gd name="connsiteY2-12" fmla="*/ 1527048 h 1527048"/>
                <a:gd name="connsiteX0-13" fmla="*/ 1007677 w 1007677"/>
                <a:gd name="connsiteY0-14" fmla="*/ 0 h 1527048"/>
                <a:gd name="connsiteX1-15" fmla="*/ 224341 w 1007677"/>
                <a:gd name="connsiteY1-16" fmla="*/ 637286 h 1527048"/>
                <a:gd name="connsiteX2-17" fmla="*/ 1837 w 1007677"/>
                <a:gd name="connsiteY2-18" fmla="*/ 1527048 h 1527048"/>
                <a:gd name="connsiteX0-19" fmla="*/ 1007677 w 1007677"/>
                <a:gd name="connsiteY0-20" fmla="*/ 0 h 1527048"/>
                <a:gd name="connsiteX1-21" fmla="*/ 224341 w 1007677"/>
                <a:gd name="connsiteY1-22" fmla="*/ 637286 h 1527048"/>
                <a:gd name="connsiteX2-23" fmla="*/ 1837 w 1007677"/>
                <a:gd name="connsiteY2-24" fmla="*/ 1527048 h 1527048"/>
                <a:gd name="connsiteX0-25" fmla="*/ 1006911 w 1006911"/>
                <a:gd name="connsiteY0-26" fmla="*/ 0 h 1527048"/>
                <a:gd name="connsiteX1-27" fmla="*/ 287075 w 1006911"/>
                <a:gd name="connsiteY1-28" fmla="*/ 643636 h 1527048"/>
                <a:gd name="connsiteX2-29" fmla="*/ 1071 w 1006911"/>
                <a:gd name="connsiteY2-30" fmla="*/ 1527048 h 1527048"/>
                <a:gd name="connsiteX0-31" fmla="*/ 1005840 w 1005840"/>
                <a:gd name="connsiteY0-32" fmla="*/ 0 h 1527048"/>
                <a:gd name="connsiteX1-33" fmla="*/ 286004 w 1005840"/>
                <a:gd name="connsiteY1-34" fmla="*/ 643636 h 1527048"/>
                <a:gd name="connsiteX2-35" fmla="*/ 0 w 1005840"/>
                <a:gd name="connsiteY2-36" fmla="*/ 1527048 h 1527048"/>
                <a:gd name="connsiteX0-37" fmla="*/ 1005840 w 1005840"/>
                <a:gd name="connsiteY0-38" fmla="*/ 0 h 1527048"/>
                <a:gd name="connsiteX1-39" fmla="*/ 286004 w 1005840"/>
                <a:gd name="connsiteY1-40" fmla="*/ 643636 h 1527048"/>
                <a:gd name="connsiteX2-41" fmla="*/ 0 w 1005840"/>
                <a:gd name="connsiteY2-42" fmla="*/ 1527048 h 1527048"/>
                <a:gd name="connsiteX0-43" fmla="*/ 1005840 w 1005840"/>
                <a:gd name="connsiteY0-44" fmla="*/ 0 h 1527048"/>
                <a:gd name="connsiteX1-45" fmla="*/ 286004 w 1005840"/>
                <a:gd name="connsiteY1-46" fmla="*/ 643636 h 1527048"/>
                <a:gd name="connsiteX2-47" fmla="*/ 0 w 1005840"/>
                <a:gd name="connsiteY2-48" fmla="*/ 1527048 h 1527048"/>
                <a:gd name="connsiteX0-49" fmla="*/ 1005840 w 1005840"/>
                <a:gd name="connsiteY0-50" fmla="*/ 0 h 1527048"/>
                <a:gd name="connsiteX1-51" fmla="*/ 286004 w 1005840"/>
                <a:gd name="connsiteY1-52" fmla="*/ 643636 h 1527048"/>
                <a:gd name="connsiteX2-53" fmla="*/ 0 w 1005840"/>
                <a:gd name="connsiteY2-54" fmla="*/ 1527048 h 15270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5840" h="1527048">
                  <a:moveTo>
                    <a:pt x="1005840" y="0"/>
                  </a:moveTo>
                  <a:cubicBezTo>
                    <a:pt x="659130" y="194310"/>
                    <a:pt x="464820" y="369570"/>
                    <a:pt x="286004" y="643636"/>
                  </a:cubicBezTo>
                  <a:cubicBezTo>
                    <a:pt x="119888" y="885952"/>
                    <a:pt x="36322" y="1217676"/>
                    <a:pt x="0" y="1527048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headEnd type="none"/>
              <a:tailEnd type="triangle" w="lg" len="lg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2B10F6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6"/>
              </p:custDataLst>
            </p:nvPr>
          </p:nvSpPr>
          <p:spPr>
            <a:xfrm>
              <a:off x="4374937" y="3920343"/>
              <a:ext cx="1437673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rgbClr val="2B10F6"/>
                  </a:solidFill>
                  <a:latin typeface="Arial Black" panose="020B0A04020102020204" charset="0"/>
                  <a:ea typeface="微软雅黑" panose="020B0503020204020204" charset="-122"/>
                </a:rPr>
                <a:t>交感神经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27"/>
              </p:custDataLst>
            </p:nvPr>
          </p:nvSpPr>
          <p:spPr>
            <a:xfrm>
              <a:off x="7185318" y="3913993"/>
              <a:ext cx="1755173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rgbClr val="2B10F6"/>
                  </a:solidFill>
                  <a:latin typeface="Arial Black" panose="020B0A04020102020204" charset="0"/>
                  <a:ea typeface="微软雅黑" panose="020B0503020204020204" charset="-122"/>
                </a:rPr>
                <a:t>副交感神经</a:t>
              </a:r>
            </a:p>
          </p:txBody>
        </p:sp>
      </p:grp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9324871" y="4815332"/>
            <a:ext cx="821723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2B10F6"/>
                </a:solidFill>
                <a:latin typeface="Arial Black" panose="020B0A04020102020204" charset="0"/>
                <a:ea typeface="微软雅黑" panose="020B0503020204020204" charset="-122"/>
              </a:rPr>
              <a:t>膀胱</a:t>
            </a:r>
            <a:endParaRPr lang="en-US" altLang="zh-CN" sz="2400" b="1">
              <a:solidFill>
                <a:srgbClr val="2B10F6"/>
              </a:solidFill>
              <a:latin typeface="Arial Black" panose="020B0A04020102020204" charset="0"/>
              <a:ea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2B10F6"/>
                </a:solidFill>
                <a:latin typeface="Arial Black" panose="020B0A04020102020204" charset="0"/>
                <a:ea typeface="微软雅黑" panose="020B0503020204020204" charset="-122"/>
              </a:rPr>
              <a:t>缩小</a:t>
            </a:r>
          </a:p>
        </p:txBody>
      </p: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6098962" y="4768850"/>
            <a:ext cx="116195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2B10F6"/>
                </a:solidFill>
                <a:latin typeface="Arial Black" panose="020B0A04020102020204" charset="0"/>
                <a:ea typeface="微软雅黑" panose="020B0503020204020204" charset="-122"/>
              </a:rPr>
              <a:t>膀胱</a:t>
            </a:r>
            <a:endParaRPr lang="en-US" altLang="zh-CN" sz="2400" b="1">
              <a:solidFill>
                <a:srgbClr val="2B10F6"/>
              </a:solidFill>
              <a:latin typeface="Arial Black" panose="020B0A04020102020204" charset="0"/>
              <a:ea typeface="微软雅黑" panose="020B0503020204020204" charset="-122"/>
            </a:endParaRPr>
          </a:p>
          <a:p>
            <a:pPr algn="ctr"/>
            <a:r>
              <a:rPr lang="zh-CN" altLang="en-US" sz="2400" b="1">
                <a:solidFill>
                  <a:srgbClr val="2B10F6"/>
                </a:solidFill>
                <a:latin typeface="Arial Black" panose="020B0A04020102020204" charset="0"/>
                <a:ea typeface="微软雅黑" panose="020B0503020204020204" charset="-122"/>
              </a:rPr>
              <a:t>不缩小</a:t>
            </a:r>
          </a:p>
        </p:txBody>
      </p:sp>
      <p:grpSp>
        <p:nvGrpSpPr>
          <p:cNvPr id="34" name="组合 33"/>
          <p:cNvGrpSpPr/>
          <p:nvPr>
            <p:custDataLst>
              <p:tags r:id="rId5"/>
            </p:custDataLst>
          </p:nvPr>
        </p:nvGrpSpPr>
        <p:grpSpPr>
          <a:xfrm>
            <a:off x="8709025" y="1245144"/>
            <a:ext cx="3133090" cy="521970"/>
            <a:chOff x="3257550" y="1509304"/>
            <a:chExt cx="3133090" cy="521970"/>
          </a:xfrm>
        </p:grpSpPr>
        <p:cxnSp>
          <p:nvCxnSpPr>
            <p:cNvPr id="27" name="直接连接符 26"/>
            <p:cNvCxnSpPr/>
            <p:nvPr>
              <p:custDataLst>
                <p:tags r:id="rId21"/>
              </p:custDataLst>
            </p:nvPr>
          </p:nvCxnSpPr>
          <p:spPr>
            <a:xfrm flipH="1">
              <a:off x="3257550" y="1774190"/>
              <a:ext cx="490220" cy="38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>
              <p:custDataLst>
                <p:tags r:id="rId22"/>
              </p:custDataLst>
            </p:nvPr>
          </p:nvSpPr>
          <p:spPr>
            <a:xfrm>
              <a:off x="3710305" y="1509304"/>
              <a:ext cx="26803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>
                  <a:solidFill>
                    <a:srgbClr val="EA0EF2"/>
                  </a:solidFill>
                  <a:effectLst/>
                  <a:latin typeface="Arial Black" panose="020B0A04020102020204" charset="0"/>
                  <a:ea typeface="微软雅黑" panose="020B0503020204020204" charset="-122"/>
                </a:rPr>
                <a:t>控制有意识排尿</a:t>
              </a:r>
            </a:p>
          </p:txBody>
        </p:sp>
      </p:grpSp>
      <p:grpSp>
        <p:nvGrpSpPr>
          <p:cNvPr id="35" name="组合 34"/>
          <p:cNvGrpSpPr/>
          <p:nvPr>
            <p:custDataLst>
              <p:tags r:id="rId6"/>
            </p:custDataLst>
          </p:nvPr>
        </p:nvGrpSpPr>
        <p:grpSpPr>
          <a:xfrm>
            <a:off x="8433435" y="2668905"/>
            <a:ext cx="3397251" cy="521970"/>
            <a:chOff x="3257550" y="2853599"/>
            <a:chExt cx="3649132" cy="521970"/>
          </a:xfrm>
        </p:grpSpPr>
        <p:cxnSp>
          <p:nvCxnSpPr>
            <p:cNvPr id="28" name="直接连接符 27"/>
            <p:cNvCxnSpPr/>
            <p:nvPr>
              <p:custDataLst>
                <p:tags r:id="rId19"/>
              </p:custDataLst>
            </p:nvPr>
          </p:nvCxnSpPr>
          <p:spPr>
            <a:xfrm flipH="1" flipV="1">
              <a:off x="3257550" y="3143250"/>
              <a:ext cx="685165" cy="44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>
              <p:custDataLst>
                <p:tags r:id="rId20"/>
              </p:custDataLst>
            </p:nvPr>
          </p:nvSpPr>
          <p:spPr>
            <a:xfrm>
              <a:off x="3912313" y="2853599"/>
              <a:ext cx="2994369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>
                  <a:solidFill>
                    <a:srgbClr val="EA0EF2"/>
                  </a:solidFill>
                  <a:effectLst/>
                  <a:latin typeface="Arial Black" panose="020B0A04020102020204" charset="0"/>
                  <a:ea typeface="微软雅黑" panose="020B0503020204020204" charset="-122"/>
                </a:rPr>
                <a:t>控制无意识排尿</a:t>
              </a:r>
            </a:p>
          </p:txBody>
        </p:sp>
      </p:grpSp>
      <p:sp>
        <p:nvSpPr>
          <p:cNvPr id="37" name="文本框 36"/>
          <p:cNvSpPr txBox="1"/>
          <p:nvPr>
            <p:custDataLst>
              <p:tags r:id="rId7"/>
            </p:custDataLst>
          </p:nvPr>
        </p:nvSpPr>
        <p:spPr>
          <a:xfrm>
            <a:off x="40005" y="1498600"/>
            <a:ext cx="6097270" cy="4225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①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排尿不仅受到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的控制，也受到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__________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的调控；</a:t>
            </a:r>
          </a:p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②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脊髓对膀胱扩大和缩小的控制是由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______________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支配的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:_________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兴奋，不会导致膀胱缩小；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___________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兴奋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,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会使膀胱缩小；</a:t>
            </a:r>
            <a:endParaRPr 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③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人之所以能有意识地控制排尿，是因为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________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______________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38" name="文本框 37"/>
          <p:cNvSpPr txBox="1"/>
          <p:nvPr>
            <p:custDataLst>
              <p:tags r:id="rId8"/>
            </p:custDataLst>
          </p:nvPr>
        </p:nvSpPr>
        <p:spPr>
          <a:xfrm>
            <a:off x="2670728" y="1549835"/>
            <a:ext cx="1108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脊髓</a:t>
            </a:r>
          </a:p>
        </p:txBody>
      </p:sp>
      <p:sp>
        <p:nvSpPr>
          <p:cNvPr id="39" name="文本框 38"/>
          <p:cNvSpPr txBox="1"/>
          <p:nvPr>
            <p:custDataLst>
              <p:tags r:id="rId9"/>
            </p:custDataLst>
          </p:nvPr>
        </p:nvSpPr>
        <p:spPr>
          <a:xfrm>
            <a:off x="328626" y="2035716"/>
            <a:ext cx="1811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大脑皮层</a:t>
            </a:r>
          </a:p>
        </p:txBody>
      </p:sp>
      <p:sp>
        <p:nvSpPr>
          <p:cNvPr id="40" name="文本框 39"/>
          <p:cNvSpPr txBox="1"/>
          <p:nvPr>
            <p:custDataLst>
              <p:tags r:id="rId10"/>
            </p:custDataLst>
          </p:nvPr>
        </p:nvSpPr>
        <p:spPr>
          <a:xfrm>
            <a:off x="105622" y="2975833"/>
            <a:ext cx="2520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自主神经系统</a:t>
            </a:r>
          </a:p>
        </p:txBody>
      </p:sp>
      <p:sp>
        <p:nvSpPr>
          <p:cNvPr id="41" name="文本框 40"/>
          <p:cNvSpPr txBox="1"/>
          <p:nvPr>
            <p:custDataLst>
              <p:tags r:id="rId11"/>
            </p:custDataLst>
          </p:nvPr>
        </p:nvSpPr>
        <p:spPr>
          <a:xfrm>
            <a:off x="3778892" y="3011368"/>
            <a:ext cx="1810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交感神经</a:t>
            </a:r>
          </a:p>
        </p:txBody>
      </p:sp>
      <p:sp>
        <p:nvSpPr>
          <p:cNvPr id="42" name="文本框 41"/>
          <p:cNvSpPr txBox="1"/>
          <p:nvPr>
            <p:custDataLst>
              <p:tags r:id="rId12"/>
            </p:custDataLst>
          </p:nvPr>
        </p:nvSpPr>
        <p:spPr>
          <a:xfrm>
            <a:off x="3913021" y="3533148"/>
            <a:ext cx="2186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副交感神经</a:t>
            </a:r>
          </a:p>
        </p:txBody>
      </p:sp>
      <p:sp>
        <p:nvSpPr>
          <p:cNvPr id="43" name="文本框 42"/>
          <p:cNvSpPr txBox="1"/>
          <p:nvPr>
            <p:custDataLst>
              <p:tags r:id="rId13"/>
            </p:custDataLst>
          </p:nvPr>
        </p:nvSpPr>
        <p:spPr>
          <a:xfrm>
            <a:off x="811552" y="5077660"/>
            <a:ext cx="4687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大脑皮层对脊髓进行着调控</a:t>
            </a:r>
          </a:p>
        </p:txBody>
      </p:sp>
      <p:sp>
        <p:nvSpPr>
          <p:cNvPr id="44" name="文本框 43"/>
          <p:cNvSpPr txBox="1"/>
          <p:nvPr>
            <p:custDataLst>
              <p:tags r:id="rId14"/>
            </p:custDataLst>
          </p:nvPr>
        </p:nvSpPr>
        <p:spPr>
          <a:xfrm>
            <a:off x="1684020" y="6200775"/>
            <a:ext cx="9110980" cy="56515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注意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: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排尿反射没有分级调节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有意识的排尿有分级调节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219" name="文本框 11"/>
          <p:cNvSpPr txBox="1"/>
          <p:nvPr>
            <p:custDataLst>
              <p:tags r:id="rId15"/>
            </p:custDataLst>
          </p:nvPr>
        </p:nvSpPr>
        <p:spPr>
          <a:xfrm>
            <a:off x="105410" y="102235"/>
            <a:ext cx="7599680" cy="64516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二、神经系统对内脏活动的分级调节</a:t>
            </a: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328930" y="854075"/>
            <a:ext cx="4480560" cy="612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8" tIns="60958" rIns="60958" bIns="60958" numCol="1" spcCol="38100" rtlCol="0" anchor="t" forceAA="0">
            <a:spAutoFit/>
          </a:bodyPr>
          <a:lstStyle/>
          <a:p>
            <a:pPr marL="0" marR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1.</a:t>
            </a:r>
            <a:r>
              <a:rPr lang="zh-CN" altLang="en-US" sz="32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排尿反射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+mn-ea"/>
              </a:rPr>
              <a:t>的分级调节</a:t>
            </a:r>
          </a:p>
        </p:txBody>
      </p:sp>
      <p:sp>
        <p:nvSpPr>
          <p:cNvPr id="4" name="矩形 3"/>
          <p:cNvSpPr/>
          <p:nvPr>
            <p:custDataLst>
              <p:tags r:id="rId17"/>
            </p:custDataLst>
          </p:nvPr>
        </p:nvSpPr>
        <p:spPr>
          <a:xfrm>
            <a:off x="5871845" y="5549265"/>
            <a:ext cx="161671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</a:rPr>
              <a:t>利于</a:t>
            </a:r>
            <a:r>
              <a:rPr lang="zh-CN" altLang="en-US" sz="2400" b="1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储</a:t>
            </a:r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</a:rPr>
              <a:t>尿</a:t>
            </a:r>
            <a:r>
              <a:rPr lang="en-US" altLang="zh-CN" sz="2400" b="1" smtClean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>
            <p:custDataLst>
              <p:tags r:id="rId18"/>
            </p:custDataLst>
          </p:nvPr>
        </p:nvSpPr>
        <p:spPr>
          <a:xfrm>
            <a:off x="8805535" y="5598552"/>
            <a:ext cx="171450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400" b="1" smtClean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</a:rPr>
              <a:t>利于</a:t>
            </a:r>
            <a:r>
              <a:rPr lang="zh-CN" altLang="en-US" sz="2400" b="1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排</a:t>
            </a:r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</a:rPr>
              <a:t>尿</a:t>
            </a:r>
            <a:r>
              <a:rPr lang="en-US" altLang="zh-CN" sz="2400" b="1" smtClean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7" grpId="0" animBg="1"/>
      <p:bldP spid="38" grpId="1"/>
      <p:bldP spid="39" grpId="2"/>
      <p:bldP spid="40" grpId="3"/>
      <p:bldP spid="41" grpId="4"/>
      <p:bldP spid="42" grpId="5"/>
      <p:bldP spid="43" grpId="6"/>
      <p:bldP spid="44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314960" y="1647825"/>
            <a:ext cx="11417300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zh-CN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脊髓</a:t>
            </a:r>
            <a:r>
              <a:rPr lang="zh-CN" altLang="zh-CN" sz="2800" b="1" smtClean="0">
                <a:latin typeface="楷体" panose="02010609060101010101" pitchFamily="49" charset="-122"/>
                <a:ea typeface="楷体" panose="02010609060101010101" pitchFamily="49" charset="-122"/>
              </a:rPr>
              <a:t>是调节内脏活动的低级中枢，通过它可以完成简单的内脏反射活动，如排尿、排便、血管舒缩等。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>
            <a:off x="280670" y="2765425"/>
            <a:ext cx="11486515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zh-CN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脑干</a:t>
            </a:r>
            <a:r>
              <a:rPr lang="zh-CN" altLang="zh-CN" sz="2800" b="1" smtClean="0">
                <a:latin typeface="楷体" panose="02010609060101010101" pitchFamily="49" charset="-122"/>
                <a:ea typeface="楷体" panose="02010609060101010101" pitchFamily="49" charset="-122"/>
              </a:rPr>
              <a:t>中也有许多重要的调节内脏活动的基本中枢，如调节呼吸运动的中枢，调节心血管活动的中枢等。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19" name="文本框 11"/>
          <p:cNvSpPr txBox="1"/>
          <p:nvPr>
            <p:custDataLst>
              <p:tags r:id="rId3"/>
            </p:custDataLst>
          </p:nvPr>
        </p:nvSpPr>
        <p:spPr>
          <a:xfrm>
            <a:off x="105410" y="102235"/>
            <a:ext cx="8726805" cy="64516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三、神经系统对内脏活动的分级调节</a:t>
            </a:r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314960" y="3801745"/>
            <a:ext cx="7332980" cy="1383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zh-CN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下丘脑</a:t>
            </a:r>
            <a:r>
              <a:rPr lang="zh-CN" altLang="zh-CN" sz="2800" b="1" smtClean="0">
                <a:latin typeface="楷体" panose="02010609060101010101" pitchFamily="49" charset="-122"/>
                <a:ea typeface="楷体" panose="02010609060101010101" pitchFamily="49" charset="-122"/>
              </a:rPr>
              <a:t>是调节内脏活动的较高级中枢，它也使内脏活动和其他生理活动相联系，以调节体温、水平衡、摄食等主要生理过程。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626" name="Rectangle 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14960" y="5268595"/>
            <a:ext cx="7332980" cy="1383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</a:t>
            </a:r>
            <a:r>
              <a:rPr kumimoji="0" lang="zh-CN" sz="2800" b="1" i="0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大脑皮层</a:t>
            </a:r>
            <a:r>
              <a:rPr kumimoji="0" lang="zh-CN" sz="2800" b="1" i="0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是许多低级中枢活动的高级调节者，它对各级中枢的活动起调整作用，这就使得自主神经系统并</a:t>
            </a:r>
            <a:r>
              <a:rPr kumimoji="0" lang="zh-CN" sz="2800" b="1" i="0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不完全自主</a:t>
            </a:r>
            <a:r>
              <a:rPr kumimoji="0" lang="zh-CN" sz="2800" b="1" i="0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pic>
        <p:nvPicPr>
          <p:cNvPr id="2050" name="Picture 2" descr="C:\Users\Administrator\Desktop\未标题-1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7951470" y="3710305"/>
            <a:ext cx="3710305" cy="3053080"/>
          </a:xfrm>
          <a:prstGeom prst="rect">
            <a:avLst/>
          </a:prstGeom>
          <a:noFill/>
        </p:spPr>
      </p:pic>
      <p:sp>
        <p:nvSpPr>
          <p:cNvPr id="5" name="文本框 11"/>
          <p:cNvSpPr txBox="1"/>
          <p:nvPr>
            <p:custDataLst>
              <p:tags r:id="rId7"/>
            </p:custDataLst>
          </p:nvPr>
        </p:nvSpPr>
        <p:spPr>
          <a:xfrm>
            <a:off x="224155" y="899795"/>
            <a:ext cx="803402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anchor="t" anchorCtr="0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神经系统对其他内脏活动的分级调节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66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l="3075" t="3603" r="2863"/>
          <a:stretch>
            <a:fillRect/>
          </a:stretch>
        </p:blipFill>
        <p:spPr>
          <a:xfrm>
            <a:off x="4354195" y="3127375"/>
            <a:ext cx="3831590" cy="308292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t="1028" r="1898"/>
          <a:stretch>
            <a:fillRect/>
          </a:stretch>
        </p:blipFill>
        <p:spPr>
          <a:xfrm>
            <a:off x="312420" y="3128010"/>
            <a:ext cx="3892550" cy="308229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l="2369" t="5160" r="3587" b="3212"/>
          <a:stretch>
            <a:fillRect/>
          </a:stretch>
        </p:blipFill>
        <p:spPr>
          <a:xfrm>
            <a:off x="8298815" y="3128010"/>
            <a:ext cx="3661410" cy="304482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226695" y="900430"/>
            <a:ext cx="7252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</a:lstStyle>
          <a:p>
            <a:r>
              <a:rPr lang="en-US" altLang="zh-CN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神经系统对内脏活动调节的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主要特点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226695" y="1567815"/>
            <a:ext cx="10673715" cy="1383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</a:lstStyle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）高级神经中枢和低级神经中枢共同参与，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分级调节</a:t>
            </a:r>
            <a:r>
              <a:rPr lang="zh-CN" alt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内脏活动。</a:t>
            </a:r>
            <a:endParaRPr lang="en-US" altLang="zh-CN" sz="2800" b="1" smtClean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）内脏活动受到交感和副交感神经的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双重调控。</a:t>
            </a:r>
            <a:endParaRPr lang="zh-CN" altLang="en-US" sz="2800" b="1" smtClean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219" name="文本框 11"/>
          <p:cNvSpPr txBox="1"/>
          <p:nvPr>
            <p:custDataLst>
              <p:tags r:id="rId6"/>
            </p:custDataLst>
          </p:nvPr>
        </p:nvSpPr>
        <p:spPr>
          <a:xfrm>
            <a:off x="105410" y="102235"/>
            <a:ext cx="7599680" cy="64516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二、神经系统对内脏活动的分级调节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灯片编号占位符 1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353800" y="6341324"/>
            <a:ext cx="593090" cy="321310"/>
          </a:xfrm>
        </p:spPr>
        <p:txBody>
          <a:bodyPr/>
          <a:lstStyle/>
          <a:p>
            <a:fld id="{0D0F3DE4-2B62-4861-ACFD-54EE1048B6C8}" type="slidenum">
              <a:rPr lang="zh-CN" altLang="en-US" smtClean="0"/>
              <a:t>23</a:t>
            </a:fld>
            <a:endParaRPr lang="zh-CN" altLang="en-US" smtClean="0"/>
          </a:p>
        </p:txBody>
      </p:sp>
      <p:pic>
        <p:nvPicPr>
          <p:cNvPr id="7169" name="Picture 1" descr="S2-5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052195" y="1041400"/>
            <a:ext cx="9034145" cy="530034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" name="Text Box 2"/>
          <p:cNvSpPr txBox="1"/>
          <p:nvPr>
            <p:custDataLst>
              <p:tags r:id="rId3"/>
            </p:custDataLst>
          </p:nvPr>
        </p:nvSpPr>
        <p:spPr>
          <a:xfrm>
            <a:off x="5344795" y="141605"/>
            <a:ext cx="2472055" cy="706755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9525">
            <a:noFill/>
          </a:ln>
        </p:spPr>
        <p:txBody>
          <a:bodyPr wrap="square" anchor="t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</a:pPr>
            <a:r>
              <a:rPr kumimoji="0" lang="zh-CN" altLang="en-US" sz="4000" kern="1200" cap="none" spc="0" normalizeH="0" baseline="0" noProof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  <a:ea typeface="华文行楷" panose="02010800040101010101" pitchFamily="2" charset="-122"/>
                <a:cs typeface="+mn-cs"/>
              </a:rPr>
              <a:t>课堂小结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110808" y="3620135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11125" y="1238885"/>
            <a:ext cx="1187704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．某人因醉酒驾车导致交通事故，其脊髓从胸部折断，导致下肢瘫痪，大小便失禁，给家庭带来严重灾难。一般情况下该人(　　)</a:t>
            </a:r>
          </a:p>
          <a:p>
            <a:pPr defTabSz="9144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A．排尿反射存在，有排尿意识</a:t>
            </a:r>
          </a:p>
          <a:p>
            <a:pPr defTabSz="9144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B．排尿反射存在，无排尿意识</a:t>
            </a:r>
          </a:p>
          <a:p>
            <a:pPr defTabSz="9144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C．排尿反射不存在，有排尿意识</a:t>
            </a:r>
          </a:p>
          <a:p>
            <a:pPr defTabSz="9144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D．排尿反射不存在，无排尿意识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219393" y="4134485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319405" y="1005205"/>
            <a:ext cx="1165225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关于神经系统分级调节机制，下列说法错误的是(　　)</a:t>
            </a:r>
          </a:p>
          <a:p>
            <a:pPr marL="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A．高级中枢可以调控低级中枢    </a:t>
            </a:r>
          </a:p>
          <a:p>
            <a:pPr marL="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B．上课憋尿是高级中枢的调控行为</a:t>
            </a:r>
          </a:p>
          <a:p>
            <a:pPr marL="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C．打针时大脑对脊髓产生抑制</a:t>
            </a:r>
          </a:p>
          <a:p>
            <a:pPr marL="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D．婴儿尿床是由于膀胱发育不完善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522923" y="3582035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55" name="文本框 99"/>
          <p:cNvSpPr/>
          <p:nvPr>
            <p:custDataLst>
              <p:tags r:id="rId4"/>
            </p:custDataLst>
          </p:nvPr>
        </p:nvSpPr>
        <p:spPr>
          <a:xfrm>
            <a:off x="461433" y="977900"/>
            <a:ext cx="110871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4400">
              <a:lnSpc>
                <a:spcPct val="150000"/>
              </a:lnSpc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en-US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一位运动员不幸摔伤，腰部脊髓受损严重，导致下肢丧失运动功能，由此可知脊髓的功能之一是(　　)</a:t>
            </a:r>
          </a:p>
        </p:txBody>
      </p:sp>
      <p:sp>
        <p:nvSpPr>
          <p:cNvPr id="23556" name="文本框 2"/>
          <p:cNvSpPr/>
          <p:nvPr>
            <p:custDataLst>
              <p:tags r:id="rId5"/>
            </p:custDataLst>
          </p:nvPr>
        </p:nvSpPr>
        <p:spPr>
          <a:xfrm>
            <a:off x="606637" y="2653665"/>
            <a:ext cx="6717665" cy="304609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defTabSz="914400">
              <a:lnSpc>
                <a:spcPct val="150000"/>
              </a:lnSpc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charset="-122"/>
              </a:rPr>
              <a:t>A.能对外界或体内的刺激产生反应</a:t>
            </a:r>
          </a:p>
          <a:p>
            <a:pPr defTabSz="914400">
              <a:lnSpc>
                <a:spcPct val="150000"/>
              </a:lnSpc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charset="-122"/>
              </a:rPr>
              <a:t>B.是脑与躯干、内脏之间的联系通路</a:t>
            </a:r>
          </a:p>
          <a:p>
            <a:pPr defTabSz="914400">
              <a:lnSpc>
                <a:spcPct val="150000"/>
              </a:lnSpc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charset="-122"/>
              </a:rPr>
              <a:t>C.能协调运动，维持身体平衡</a:t>
            </a:r>
          </a:p>
          <a:p>
            <a:pPr defTabSz="914400">
              <a:lnSpc>
                <a:spcPct val="150000"/>
              </a:lnSpc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charset="-122"/>
              </a:rPr>
              <a:t>D.是人体的低级反射中枢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247333" y="3712210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78" name="文本框 99"/>
          <p:cNvSpPr/>
          <p:nvPr>
            <p:custDataLst>
              <p:tags r:id="rId4"/>
            </p:custDataLst>
          </p:nvPr>
        </p:nvSpPr>
        <p:spPr>
          <a:xfrm>
            <a:off x="346075" y="1267460"/>
            <a:ext cx="1143127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下列关于大脑皮层中央前回的叙述，不正确的是(　　)</a:t>
            </a:r>
          </a:p>
          <a:p>
            <a:pPr fontAlgn="auto">
              <a:lnSpc>
                <a:spcPct val="150000"/>
              </a:lnSpc>
            </a:pP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A.代表区的位置与躯体各部分的关系基本是倒置的</a:t>
            </a:r>
          </a:p>
          <a:p>
            <a:pPr fontAlgn="auto">
              <a:lnSpc>
                <a:spcPct val="150000"/>
              </a:lnSpc>
            </a:pP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B.代表区的大小与躯体运动的精细复杂程度有关</a:t>
            </a:r>
          </a:p>
          <a:p>
            <a:pPr fontAlgn="auto">
              <a:lnSpc>
                <a:spcPct val="150000"/>
              </a:lnSpc>
            </a:pP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C.刺激大脑皮层中央前回的顶部引起上肢运动</a:t>
            </a:r>
          </a:p>
          <a:p>
            <a:pPr fontAlgn="auto">
              <a:lnSpc>
                <a:spcPct val="150000"/>
              </a:lnSpc>
            </a:pP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D.头面部代表区的位置与头面部的关系是正立的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116523" y="4916170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内容占位符 2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66700" y="1265555"/>
            <a:ext cx="11657965" cy="5149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下列与躯体运动及其分级调节有关的叙述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错误的是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躯体的运动不仅受到脊髓的控制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也受到大脑的调节</a:t>
            </a:r>
          </a:p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人的大脑有着丰富的沟回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可以增加大脑皮层表面积</a:t>
            </a:r>
          </a:p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大脑的信息可以通过脑干传至脊髓</a:t>
            </a:r>
          </a:p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脑的指令必须通过脊髓才能到达内脏器官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86043" y="4049395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38430" y="1077595"/>
            <a:ext cx="11915140" cy="540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32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6.</a:t>
            </a:r>
            <a:r>
              <a:rPr lang="zh-CN" altLang="en-US" sz="32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下列关于神经系统分级调节的叙述,错误的是 (　　)</a:t>
            </a:r>
            <a:endParaRPr lang="zh-CN" altLang="en-US" sz="3200" b="1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 defTabSz="914400" fontAlgn="auto">
              <a:lnSpc>
                <a:spcPct val="120000"/>
              </a:lnSpc>
              <a:buClrTx/>
              <a:buSzTx/>
              <a:buFontTx/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zh-CN" altLang="en-US" sz="32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A.通过脊髓可以完成简单的内脏反射活动,如排尿、排便、血管舒缩等</a:t>
            </a:r>
            <a:endParaRPr lang="zh-CN" altLang="en-US" sz="3200" b="1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 defTabSz="914400" fontAlgn="auto">
              <a:lnSpc>
                <a:spcPct val="120000"/>
              </a:lnSpc>
              <a:buClrTx/>
              <a:buSzTx/>
              <a:buFontTx/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zh-CN" altLang="en-US" sz="32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B.脑干中有许多重要的调节内脏活动的基本中枢,如调节呼吸运动的中枢</a:t>
            </a:r>
            <a:endParaRPr lang="zh-CN" altLang="en-US" sz="3200" b="1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 defTabSz="914400" fontAlgn="auto">
              <a:lnSpc>
                <a:spcPct val="120000"/>
              </a:lnSpc>
              <a:buClrTx/>
              <a:buSzTx/>
              <a:buFontTx/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zh-CN" altLang="en-US" sz="32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C.下丘脑是调节内脏活动的低级中枢,它也使内脏活动和其他生理活动相联系</a:t>
            </a:r>
            <a:endParaRPr lang="zh-CN" altLang="en-US" sz="3200" b="1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 defTabSz="914400" fontAlgn="auto">
              <a:lnSpc>
                <a:spcPct val="120000"/>
              </a:lnSpc>
              <a:buClrTx/>
              <a:buSzTx/>
              <a:buFontTx/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zh-CN" altLang="en-US" sz="32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D.大脑皮层是许多低级中枢活动的高级调节者,从而使得自主神经系统并不完全自主</a:t>
            </a:r>
            <a:endParaRPr lang="zh-CN" altLang="en-US" sz="3200" b="1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12395" y="860425"/>
            <a:ext cx="4736465" cy="24536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    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  </a:t>
            </a:r>
            <a:r>
              <a:rPr lang="zh-CN" altLang="en-US" sz="3200" b="1" smtClean="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 当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一位同学在你面前挥一下手，你会不自觉地眨眼；而经过训练的人，却能做到不为所动</a:t>
            </a:r>
            <a:r>
              <a:rPr lang="zh-CN" altLang="en-US" sz="3200" b="1" smtClean="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。</a:t>
            </a:r>
            <a:endParaRPr lang="en-US" altLang="zh-CN" sz="3200" b="1">
              <a:solidFill>
                <a:srgbClr val="00B050"/>
              </a:solidFill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pic>
        <p:nvPicPr>
          <p:cNvPr id="3" name="图片 2" descr="444444444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694045" y="429895"/>
            <a:ext cx="6336665" cy="384683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12395" y="3385820"/>
            <a:ext cx="4736465" cy="156845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00000"/>
              </a:lnSpc>
              <a:buNone/>
            </a:pP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二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为什么军人人可以练成长时间不眨眼呢？这说明了什么？</a:t>
            </a:r>
            <a:endParaRPr lang="zh-CN" altLang="zh-CN" sz="3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112395" y="5029835"/>
            <a:ext cx="6143625" cy="650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说明眨眼反射是可以受大脑皮层控制。</a:t>
            </a:r>
            <a:endParaRPr lang="en-US" altLang="zh-CN" sz="2800" b="1"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6515" y="5756275"/>
            <a:ext cx="12050395" cy="101473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00000"/>
              </a:lnSpc>
              <a:buNone/>
            </a:pP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三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其实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大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脑等中枢神经系统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的不同部位，存在着控制同一生理活动的中枢。那么，它们是如何分工、合作，从而协调地进行调节的呢？</a:t>
            </a:r>
            <a:endParaRPr lang="zh-CN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132398" y="5808980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212177" y="1172730"/>
            <a:ext cx="11530100" cy="52137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>
              <a:lnSpc>
                <a:spcPct val="130000"/>
              </a:lnSpc>
            </a:pPr>
            <a:r>
              <a:rPr lang="en-US" sz="3200" b="1" dirty="0">
                <a:ea typeface="宋体" panose="02010600030101010101" pitchFamily="2" charset="-122"/>
              </a:rPr>
              <a:t>7.</a:t>
            </a:r>
            <a:r>
              <a:rPr sz="3200" b="1" dirty="0">
                <a:ea typeface="宋体" panose="02010600030101010101" pitchFamily="2" charset="-122"/>
              </a:rPr>
              <a:t>当你看到电影中精彩紧张的镜头时往往会不自觉地心跳加快、瞪大眼睛、盯着屏幕，这一刻，你一般不会感觉到肚子饿，也不会想去上厕所。而当电影散场时，你经常会发现，你急需去厕所，肚子也饿了。下列对于该现象原因的分析错误的是（ </a:t>
            </a:r>
            <a:r>
              <a:rPr sz="3200" b="1" dirty="0" smtClean="0">
                <a:ea typeface="宋体" panose="02010600030101010101" pitchFamily="2" charset="-122"/>
              </a:rPr>
              <a:t>  </a:t>
            </a:r>
            <a:r>
              <a:rPr sz="3200" b="1" dirty="0">
                <a:ea typeface="宋体" panose="02010600030101010101" pitchFamily="2" charset="-122"/>
              </a:rPr>
              <a:t>）</a:t>
            </a:r>
          </a:p>
          <a:p>
            <a:pPr marL="0" indent="0">
              <a:lnSpc>
                <a:spcPct val="130000"/>
              </a:lnSpc>
            </a:pPr>
            <a:r>
              <a:rPr sz="3200" b="1" dirty="0" err="1">
                <a:ea typeface="宋体" panose="02010600030101010101" pitchFamily="2" charset="-122"/>
              </a:rPr>
              <a:t>A．该过程主要是由外周神经系统中的自主神经控制的</a:t>
            </a:r>
            <a:endParaRPr sz="3200" b="1" dirty="0">
              <a:ea typeface="宋体" panose="02010600030101010101" pitchFamily="2" charset="-122"/>
            </a:endParaRPr>
          </a:p>
          <a:p>
            <a:pPr marL="0" indent="0">
              <a:lnSpc>
                <a:spcPct val="130000"/>
              </a:lnSpc>
            </a:pPr>
            <a:r>
              <a:rPr sz="3200" b="1" dirty="0" err="1">
                <a:ea typeface="宋体" panose="02010600030101010101" pitchFamily="2" charset="-122"/>
              </a:rPr>
              <a:t>B．精彩紧张的镜头让人心跳加快，是交感神经在起作用</a:t>
            </a:r>
            <a:endParaRPr sz="3200" b="1" dirty="0">
              <a:ea typeface="宋体" panose="02010600030101010101" pitchFamily="2" charset="-122"/>
            </a:endParaRPr>
          </a:p>
          <a:p>
            <a:pPr marL="0" indent="0">
              <a:lnSpc>
                <a:spcPct val="130000"/>
              </a:lnSpc>
            </a:pPr>
            <a:r>
              <a:rPr sz="3200" b="1" dirty="0" err="1">
                <a:ea typeface="宋体" panose="02010600030101010101" pitchFamily="2" charset="-122"/>
              </a:rPr>
              <a:t>C．电影散场后急需去厕所，是因为副交感神经使膀胱收缩</a:t>
            </a:r>
            <a:endParaRPr sz="3200" b="1" dirty="0">
              <a:ea typeface="宋体" panose="02010600030101010101" pitchFamily="2" charset="-122"/>
            </a:endParaRPr>
          </a:p>
          <a:p>
            <a:pPr marL="0" indent="0">
              <a:lnSpc>
                <a:spcPct val="130000"/>
              </a:lnSpc>
            </a:pPr>
            <a:r>
              <a:rPr sz="3200" b="1" dirty="0" err="1">
                <a:ea typeface="宋体" panose="02010600030101010101" pitchFamily="2" charset="-122"/>
              </a:rPr>
              <a:t>D．每个器官都同时受到交感神经和副交感神经的共同作用</a:t>
            </a:r>
            <a:endParaRPr sz="3200" b="1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54928" y="3141980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8370" name="L90.eps"/>
          <p:cNvPicPr/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14983" y="3866516"/>
            <a:ext cx="3672205" cy="1956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56845" y="870585"/>
            <a:ext cx="1171067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lnSpc>
                <a:spcPct val="150000"/>
              </a:lnSpc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en-US" altLang="zh-CN" sz="2400" b="1" smtClean="0">
                <a:solidFill>
                  <a:srgbClr val="171717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8.</a:t>
            </a:r>
            <a:r>
              <a:rPr lang="zh-CN" altLang="en-US" sz="2400" b="1" smtClean="0">
                <a:solidFill>
                  <a:srgbClr val="171717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图为人排尿反射的反射弧结构简图(表示从树突到细胞体到轴突),A是位于膀胱壁上的压力感受器,当尿液对膀胱壁的压力达到一定值时,A就会产生兴奋。方框甲代表大脑皮层的部分区域,乙代表脊髓控制排尿的神经中枢,下列有关此生理过程的分析,正确的是(　　)</a:t>
            </a:r>
          </a:p>
          <a:p>
            <a:pPr defTabSz="914400" fontAlgn="auto">
              <a:lnSpc>
                <a:spcPct val="150000"/>
              </a:lnSpc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zh-CN" altLang="en-US" sz="2400" b="1" smtClean="0">
                <a:solidFill>
                  <a:srgbClr val="171717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A.新生婴儿的A兴奋,就会引起E兴奋;正常成年人的A兴奋,E不一定兴奋</a:t>
            </a:r>
          </a:p>
          <a:p>
            <a:pPr defTabSz="914400" fontAlgn="auto">
              <a:lnSpc>
                <a:spcPct val="150000"/>
              </a:lnSpc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zh-CN" altLang="en-US" sz="2400" b="1" smtClean="0">
                <a:solidFill>
                  <a:srgbClr val="171717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B.如果正常成年人的N兴奋,一定会引起神经元D兴奋</a:t>
            </a:r>
          </a:p>
          <a:p>
            <a:pPr defTabSz="914400" fontAlgn="auto">
              <a:lnSpc>
                <a:spcPct val="150000"/>
              </a:lnSpc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zh-CN" altLang="en-US" sz="2400" b="1" smtClean="0">
                <a:solidFill>
                  <a:srgbClr val="171717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C.若B受损,其他结构正常,此人的排尿反射不会发生障碍</a:t>
            </a:r>
          </a:p>
          <a:p>
            <a:pPr defTabSz="914400" fontAlgn="auto">
              <a:lnSpc>
                <a:spcPct val="150000"/>
              </a:lnSpc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zh-CN" altLang="en-US" sz="2400" b="1" smtClean="0">
                <a:solidFill>
                  <a:srgbClr val="171717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D.若某人的M和N受到损伤,在其他结构正常的情况下,</a:t>
            </a:r>
          </a:p>
          <a:p>
            <a:pPr defTabSz="914400" fontAlgn="auto">
              <a:lnSpc>
                <a:spcPct val="150000"/>
              </a:lnSpc>
              <a:tabLst>
                <a:tab pos="1028700" algn="l"/>
                <a:tab pos="1851025" algn="l"/>
                <a:tab pos="2538730" algn="l"/>
                <a:tab pos="3222625" algn="l"/>
              </a:tabLst>
            </a:pPr>
            <a:r>
              <a:rPr lang="zh-CN" altLang="en-US" sz="2400" b="1" smtClean="0">
                <a:solidFill>
                  <a:srgbClr val="171717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其排尿反射不会存在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318124" y="772295"/>
            <a:ext cx="11300481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2800" b="1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9.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如图是尿液的形成及排尿的调控过程示意图。图中内括约肌平时处于收缩状态，使尿道闭合；外括约肌平时处于舒张状态，使尿道口张开。请据图回答问题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</a:t>
            </a: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2800" b="1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en-US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1)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产生尿意的部位是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_________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2800" b="1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7170" name="Picture 2" descr="A148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340" y="2345055"/>
            <a:ext cx="4240530" cy="277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840991" y="2701826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大脑皮层</a:t>
            </a:r>
            <a:endParaRPr lang="zh-CN" altLang="en-US" sz="2800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318135" y="3307715"/>
            <a:ext cx="768096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(2)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该图体现了神经系统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_____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调节，若图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</a:t>
            </a:r>
            <a:endParaRPr lang="en-US" altLang="zh-CN" sz="2800" b="1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zh-CN" sz="2800" b="1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en-US" altLang="zh-CN" sz="2800" b="1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①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受损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，排尿反射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_____(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</a:t>
            </a:r>
            <a:r>
              <a:rPr lang="en-US" altLang="zh-CN" sz="2800" b="1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能</a:t>
            </a:r>
            <a:r>
              <a:rPr lang="en-US" altLang="zh-CN" sz="2800" b="1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b="1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不能</a:t>
            </a:r>
            <a:r>
              <a:rPr lang="en-US" altLang="zh-CN" sz="2800" b="1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en-US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)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进行。</a:t>
            </a:r>
            <a:endParaRPr lang="zh-CN" altLang="zh-CN" sz="2800" b="1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387047" y="3404313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分级</a:t>
            </a:r>
            <a:endParaRPr lang="zh-CN" altLang="en-US" sz="2800"/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3598983" y="4061510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不能</a:t>
            </a:r>
            <a:endParaRPr lang="zh-CN" altLang="en-US" sz="2800"/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318124" y="5196137"/>
            <a:ext cx="11300481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(3)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人为刺激图中的</a:t>
            </a:r>
            <a:r>
              <a:rPr lang="en-US" altLang="zh-CN" sz="2800" b="1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③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②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处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____(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</a:t>
            </a:r>
            <a:r>
              <a:rPr lang="en-US" altLang="zh-CN" sz="2800" b="1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</a:t>
            </a:r>
            <a:r>
              <a:rPr lang="en-US" altLang="zh-CN" sz="2800" b="1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b="1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无</a:t>
            </a:r>
            <a:r>
              <a:rPr lang="en-US" altLang="zh-CN" sz="2800" b="1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en-US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电位变化，原因是</a:t>
            </a:r>
            <a:r>
              <a:rPr lang="en-US" altLang="zh-CN" sz="2800" b="1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_____________________________________________</a:t>
            </a:r>
            <a:r>
              <a:rPr lang="zh-CN" altLang="zh-CN" sz="28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2800" b="1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4867469" y="5324148"/>
            <a:ext cx="538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无</a:t>
            </a:r>
            <a:endParaRPr lang="zh-CN" altLang="en-US" sz="2800"/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354641" y="5964496"/>
            <a:ext cx="8006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兴奋在神经元之间是单向传递的，只能由</a:t>
            </a:r>
            <a:r>
              <a:rPr lang="en-US" altLang="zh-CN" sz="2800" kern="100">
                <a:solidFill>
                  <a:srgbClr val="C0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②</a:t>
            </a: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传向</a:t>
            </a:r>
            <a:r>
              <a:rPr lang="en-US" altLang="zh-CN" sz="2800" kern="100">
                <a:solidFill>
                  <a:srgbClr val="C0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③</a:t>
            </a:r>
            <a:endParaRPr lang="zh-CN" altLang="en-US" sz="2800"/>
          </a:p>
        </p:txBody>
      </p:sp>
      <p:sp>
        <p:nvSpPr>
          <p:cNvPr id="22541" name="文本框 22540"/>
          <p:cNvSpPr txBox="1"/>
          <p:nvPr>
            <p:custDataLst>
              <p:tags r:id="rId10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1"/>
          <p:cNvSpPr txBox="1"/>
          <p:nvPr>
            <p:custDataLst>
              <p:tags r:id="rId1"/>
            </p:custDataLst>
          </p:nvPr>
        </p:nvSpPr>
        <p:spPr>
          <a:xfrm>
            <a:off x="117475" y="1718310"/>
            <a:ext cx="3528060" cy="2896837"/>
          </a:xfrm>
          <a:prstGeom prst="roundRect">
            <a:avLst>
              <a:gd name="adj" fmla="val 13058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  <a:prstDash val="sysDot"/>
          </a:ln>
          <a:ex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anose="02020603050405020304" pitchFamily="18" charset="0"/>
                <a:ea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800" b="1"/>
              <a:t>脑的重要组成部分，其中有</a:t>
            </a:r>
            <a:r>
              <a:rPr lang="zh-CN" altLang="en-US" sz="2800" b="1">
                <a:solidFill>
                  <a:srgbClr val="FF0000"/>
                </a:solidFill>
              </a:rPr>
              <a:t>体温</a:t>
            </a:r>
            <a:r>
              <a:rPr lang="zh-CN" altLang="en-US" sz="2800" b="1"/>
              <a:t>调节中枢、</a:t>
            </a:r>
            <a:r>
              <a:rPr lang="zh-CN" altLang="en-US" sz="2800" b="1">
                <a:solidFill>
                  <a:srgbClr val="FF0000"/>
                </a:solidFill>
              </a:rPr>
              <a:t>水平衡</a:t>
            </a:r>
            <a:r>
              <a:rPr lang="zh-CN" altLang="en-US" sz="2800" b="1"/>
              <a:t>的调节中枢等，还与</a:t>
            </a:r>
            <a:r>
              <a:rPr lang="zh-CN" altLang="en-US" sz="2800" b="1">
                <a:solidFill>
                  <a:srgbClr val="FF0000"/>
                </a:solidFill>
              </a:rPr>
              <a:t>生物节律</a:t>
            </a:r>
            <a:r>
              <a:rPr lang="zh-CN" altLang="en-US" sz="2800" b="1"/>
              <a:t>等的控制有关。</a:t>
            </a:r>
          </a:p>
        </p:txBody>
      </p:sp>
      <p:pic>
        <p:nvPicPr>
          <p:cNvPr id="24" name="图片 23" descr="C:\Users\Yifan\Desktop\选修1-稳态与调节\图\VCG41502864993.jpgVCG4150286499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9865" y="2134870"/>
            <a:ext cx="4192270" cy="3201670"/>
          </a:xfrm>
          <a:prstGeom prst="ellipse">
            <a:avLst/>
          </a:prstGeom>
          <a:noFill/>
        </p:spPr>
      </p:pic>
      <p:sp>
        <p:nvSpPr>
          <p:cNvPr id="40" name="文本框 11"/>
          <p:cNvSpPr txBox="1"/>
          <p:nvPr>
            <p:custDataLst>
              <p:tags r:id="rId3"/>
            </p:custDataLst>
          </p:nvPr>
        </p:nvSpPr>
        <p:spPr>
          <a:xfrm>
            <a:off x="147320" y="5052695"/>
            <a:ext cx="6052185" cy="1780705"/>
          </a:xfrm>
          <a:prstGeom prst="roundRect">
            <a:avLst>
              <a:gd name="adj" fmla="val 13058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anose="02020603050405020304" pitchFamily="18" charset="0"/>
                <a:ea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800" b="1"/>
              <a:t>是连接脊髓和脑其他部分的重要通路，有许多</a:t>
            </a:r>
            <a:r>
              <a:rPr lang="zh-CN" altLang="en-US" sz="2800" b="1">
                <a:solidFill>
                  <a:srgbClr val="FF0000"/>
                </a:solidFill>
              </a:rPr>
              <a:t>维持生命</a:t>
            </a:r>
            <a:r>
              <a:rPr lang="zh-CN" altLang="en-US" sz="2800" b="1"/>
              <a:t>的必要中枢，如调节呼吸、心脏功能的基本活动中枢。</a:t>
            </a:r>
          </a:p>
        </p:txBody>
      </p:sp>
      <p:sp>
        <p:nvSpPr>
          <p:cNvPr id="28" name="文本框 11"/>
          <p:cNvSpPr txBox="1"/>
          <p:nvPr>
            <p:custDataLst>
              <p:tags r:id="rId4"/>
            </p:custDataLst>
          </p:nvPr>
        </p:nvSpPr>
        <p:spPr>
          <a:xfrm>
            <a:off x="8168640" y="1701165"/>
            <a:ext cx="3844290" cy="2349697"/>
          </a:xfrm>
          <a:prstGeom prst="roundRect">
            <a:avLst>
              <a:gd name="adj" fmla="val 13659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  <a:prstDash val="sysDot"/>
          </a:ln>
          <a:ex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charset="-122"/>
              </a:rPr>
              <a:t>包括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左右两个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charset="-122"/>
              </a:rPr>
              <a:t>大脑半球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，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charset="-122"/>
              </a:rPr>
              <a:t>表面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是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charset="-122"/>
              </a:rPr>
              <a:t>大脑皮层</a:t>
            </a:r>
            <a:r>
              <a:rPr lang="zh-CN" altLang="en-US" sz="2800" b="1" smtClean="0">
                <a:latin typeface="Times New Roman" panose="02020603050405020304" pitchFamily="18" charset="0"/>
                <a:ea typeface="微软雅黑" panose="020B0503020204020204" charset="-122"/>
              </a:rPr>
              <a:t>；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charset="-122"/>
              </a:rPr>
              <a:t>大脑皮层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是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charset="-122"/>
              </a:rPr>
              <a:t>调节</a:t>
            </a:r>
            <a:r>
              <a:rPr lang="zh-CN" altLang="en-US" sz="2800" b="1" smtClean="0">
                <a:latin typeface="Times New Roman" panose="02020603050405020304" pitchFamily="18" charset="0"/>
                <a:ea typeface="微软雅黑" panose="020B0503020204020204" charset="-122"/>
              </a:rPr>
              <a:t>机体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活动的</a:t>
            </a:r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最高级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中枢。</a:t>
            </a:r>
          </a:p>
        </p:txBody>
      </p:sp>
      <p:sp>
        <p:nvSpPr>
          <p:cNvPr id="37" name="文本框 11"/>
          <p:cNvSpPr txBox="1"/>
          <p:nvPr>
            <p:custDataLst>
              <p:tags r:id="rId5"/>
            </p:custDataLst>
          </p:nvPr>
        </p:nvSpPr>
        <p:spPr>
          <a:xfrm>
            <a:off x="7421245" y="5243830"/>
            <a:ext cx="4674870" cy="1221003"/>
          </a:xfrm>
          <a:prstGeom prst="roundRect">
            <a:avLst>
              <a:gd name="adj" fmla="val 13058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  <a:prstDash val="sysDot"/>
          </a:ln>
          <a:ex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anose="02020603050405020304" pitchFamily="18" charset="0"/>
                <a:ea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800" b="1"/>
              <a:t>位于大脑的后下方，它能够协调运动，维持</a:t>
            </a:r>
            <a:r>
              <a:rPr lang="zh-CN" altLang="en-US" sz="2800" b="1">
                <a:solidFill>
                  <a:srgbClr val="FF0000"/>
                </a:solidFill>
              </a:rPr>
              <a:t>身体平衡</a:t>
            </a:r>
            <a:r>
              <a:rPr lang="zh-CN" altLang="en-US" sz="2800" b="1"/>
              <a:t>。</a:t>
            </a:r>
          </a:p>
        </p:txBody>
      </p:sp>
      <p:sp>
        <p:nvSpPr>
          <p:cNvPr id="33" name="矩形 32"/>
          <p:cNvSpPr/>
          <p:nvPr>
            <p:custDataLst>
              <p:tags r:id="rId6"/>
            </p:custDataLst>
          </p:nvPr>
        </p:nvSpPr>
        <p:spPr>
          <a:xfrm>
            <a:off x="1242695" y="1363980"/>
            <a:ext cx="1348105" cy="52197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sym typeface="Arial" panose="020B0604020202020204" pitchFamily="34" charset="0"/>
              </a:rPr>
              <a:t>下丘脑</a:t>
            </a:r>
          </a:p>
        </p:txBody>
      </p:sp>
      <p:sp>
        <p:nvSpPr>
          <p:cNvPr id="39" name="矩形 38"/>
          <p:cNvSpPr/>
          <p:nvPr>
            <p:custDataLst>
              <p:tags r:id="rId7"/>
            </p:custDataLst>
          </p:nvPr>
        </p:nvSpPr>
        <p:spPr>
          <a:xfrm>
            <a:off x="2218690" y="4721860"/>
            <a:ext cx="1037590" cy="52197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sym typeface="Arial" panose="020B0604020202020204" pitchFamily="34" charset="0"/>
              </a:rPr>
              <a:t>脑 干</a:t>
            </a:r>
          </a:p>
        </p:txBody>
      </p:sp>
      <p:sp>
        <p:nvSpPr>
          <p:cNvPr id="29" name="矩形 28"/>
          <p:cNvSpPr/>
          <p:nvPr>
            <p:custDataLst>
              <p:tags r:id="rId8"/>
            </p:custDataLst>
          </p:nvPr>
        </p:nvSpPr>
        <p:spPr>
          <a:xfrm>
            <a:off x="9439275" y="1346835"/>
            <a:ext cx="1170940" cy="52197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b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sym typeface="Arial" panose="020B0604020202020204" pitchFamily="34" charset="0"/>
              </a:rPr>
              <a:t>大 脑</a:t>
            </a:r>
          </a:p>
        </p:txBody>
      </p:sp>
      <p:sp>
        <p:nvSpPr>
          <p:cNvPr id="36" name="矩形 35"/>
          <p:cNvSpPr/>
          <p:nvPr>
            <p:custDataLst>
              <p:tags r:id="rId9"/>
            </p:custDataLst>
          </p:nvPr>
        </p:nvSpPr>
        <p:spPr>
          <a:xfrm>
            <a:off x="9243060" y="4814570"/>
            <a:ext cx="1031875" cy="52197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sym typeface="Arial" panose="020B0604020202020204" pitchFamily="34" charset="0"/>
              </a:rPr>
              <a:t>小 脑</a:t>
            </a:r>
          </a:p>
        </p:txBody>
      </p:sp>
      <p:cxnSp>
        <p:nvCxnSpPr>
          <p:cNvPr id="3" name="直接箭头连接符 2"/>
          <p:cNvCxnSpPr>
            <a:endCxn id="17" idx="3"/>
          </p:cNvCxnSpPr>
          <p:nvPr>
            <p:custDataLst>
              <p:tags r:id="rId10"/>
            </p:custDataLst>
          </p:nvPr>
        </p:nvCxnSpPr>
        <p:spPr>
          <a:xfrm flipH="1" flipV="1">
            <a:off x="3645535" y="3166745"/>
            <a:ext cx="1641475" cy="53403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>
            <a:endCxn id="28" idx="1"/>
          </p:cNvCxnSpPr>
          <p:nvPr>
            <p:custDataLst>
              <p:tags r:id="rId11"/>
            </p:custDataLst>
          </p:nvPr>
        </p:nvCxnSpPr>
        <p:spPr>
          <a:xfrm flipV="1">
            <a:off x="6817995" y="2875915"/>
            <a:ext cx="1350645" cy="698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>
            <p:custDataLst>
              <p:tags r:id="rId12"/>
            </p:custDataLst>
          </p:nvPr>
        </p:nvCxnSpPr>
        <p:spPr>
          <a:xfrm flipH="1">
            <a:off x="5118100" y="4525645"/>
            <a:ext cx="1081405" cy="53467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>
            <p:custDataLst>
              <p:tags r:id="rId13"/>
            </p:custDataLst>
          </p:nvPr>
        </p:nvCxnSpPr>
        <p:spPr>
          <a:xfrm>
            <a:off x="6908165" y="4138295"/>
            <a:ext cx="1007110" cy="105029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117475" y="127635"/>
            <a:ext cx="7528560" cy="645160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一、神经系统对躯体运动的分级调节</a:t>
            </a:r>
            <a:endParaRPr lang="zh-CN" altLang="en-US" sz="3600"/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5118100" y="909955"/>
            <a:ext cx="2019300" cy="645160"/>
          </a:xfrm>
          <a:prstGeom prst="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</p:spPr>
        <p:txBody>
          <a:bodyPr wrap="none" rtlCol="0" anchor="t">
            <a:spAutoFit/>
          </a:bodyPr>
          <a:lstStyle/>
          <a:p>
            <a:r>
              <a:rPr lang="zh-CN" altLang="en-US" sz="36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温故知新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0" grpId="0" animBg="1"/>
      <p:bldP spid="28" grpId="0" animBg="1"/>
      <p:bldP spid="37" grpId="0" animBg="1"/>
      <p:bldP spid="33" grpId="0" animBg="1"/>
      <p:bldP spid="39" grpId="0" animBg="1"/>
      <p:bldP spid="29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人拿着香蕉&#10;&#10;低可信度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/>
          <a:stretch>
            <a:fillRect/>
          </a:stretch>
        </p:blipFill>
        <p:spPr>
          <a:xfrm>
            <a:off x="7504632" y="382626"/>
            <a:ext cx="3787247" cy="3873780"/>
          </a:xfrm>
          <a:prstGeom prst="rect">
            <a:avLst/>
          </a:prstGeom>
        </p:spPr>
      </p:pic>
      <p:sp>
        <p:nvSpPr>
          <p:cNvPr id="27" name="Text Placeholder 7"/>
          <p:cNvSpPr txBox="1"/>
          <p:nvPr>
            <p:custDataLst>
              <p:tags r:id="rId2"/>
            </p:custDataLst>
          </p:nvPr>
        </p:nvSpPr>
        <p:spPr>
          <a:xfrm>
            <a:off x="0" y="960755"/>
            <a:ext cx="2782570" cy="55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1.</a:t>
            </a:r>
            <a:r>
              <a:rPr lang="zh-CN" altLang="en-US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大脑的结构</a:t>
            </a:r>
            <a:endParaRPr lang="zh-CN" altLang="en-US" sz="32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74295" y="127635"/>
            <a:ext cx="671576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一、神经系统对躯体运动的分级调节</a:t>
            </a:r>
            <a:endParaRPr lang="zh-CN" altLang="en-US" sz="3200"/>
          </a:p>
        </p:txBody>
      </p:sp>
      <p:pic>
        <p:nvPicPr>
          <p:cNvPr id="10" name="图片 9" descr="AXSI80YWTFGZPIWB0)68}R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/>
          <a:stretch>
            <a:fillRect/>
          </a:stretch>
        </p:blipFill>
        <p:spPr>
          <a:xfrm rot="1380000">
            <a:off x="7653020" y="461010"/>
            <a:ext cx="3764915" cy="25361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352030" y="2884805"/>
            <a:ext cx="4839970" cy="334010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200660" y="1600835"/>
            <a:ext cx="16148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(1)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白质</a:t>
            </a:r>
          </a:p>
        </p:txBody>
      </p:sp>
      <p:sp>
        <p:nvSpPr>
          <p:cNvPr id="23" name="文本框 30"/>
          <p:cNvSpPr txBox="1"/>
          <p:nvPr>
            <p:custDataLst>
              <p:tags r:id="rId7"/>
            </p:custDataLst>
          </p:nvPr>
        </p:nvSpPr>
        <p:spPr>
          <a:xfrm>
            <a:off x="339725" y="2250440"/>
            <a:ext cx="222885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660066"/>
                </a:solidFill>
                <a:latin typeface="Calibri"/>
                <a:ea typeface="微软雅黑" panose="020B0503020204020204" charset="-122"/>
                <a:sym typeface="Times New Roman" panose="02020603050405020304" pitchFamily="18" charset="0"/>
              </a:rPr>
              <a:t>①</a:t>
            </a:r>
            <a:r>
              <a:rPr lang="zh-CN" altLang="en-US" sz="2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位置</a:t>
            </a:r>
            <a:endParaRPr lang="en-US" altLang="zh-CN" sz="2800" b="1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8"/>
            </p:custDataLst>
          </p:nvPr>
        </p:nvSpPr>
        <p:spPr>
          <a:xfrm>
            <a:off x="1755140" y="2268855"/>
            <a:ext cx="3042920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位于大脑皮层以内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4" name="文本框 31"/>
          <p:cNvSpPr txBox="1"/>
          <p:nvPr>
            <p:custDataLst>
              <p:tags r:id="rId9"/>
            </p:custDataLst>
          </p:nvPr>
        </p:nvSpPr>
        <p:spPr>
          <a:xfrm>
            <a:off x="388620" y="3702685"/>
            <a:ext cx="14173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660066"/>
                </a:solidFill>
                <a:latin typeface="Calibri"/>
                <a:ea typeface="微软雅黑" panose="020B0503020204020204" charset="-122"/>
                <a:sym typeface="Times New Roman" panose="02020603050405020304" pitchFamily="18" charset="0"/>
              </a:rPr>
              <a:t>③</a:t>
            </a:r>
            <a:r>
              <a:rPr lang="zh-CN" altLang="en-US" sz="2800" b="1">
                <a:solidFill>
                  <a:srgbClr val="660066"/>
                </a:solidFill>
                <a:latin typeface="Calibri"/>
                <a:ea typeface="微软雅黑" panose="020B0503020204020204" charset="-122"/>
                <a:sym typeface="Times New Roman" panose="02020603050405020304" pitchFamily="18" charset="0"/>
              </a:rPr>
              <a:t>功能</a:t>
            </a:r>
          </a:p>
        </p:txBody>
      </p:sp>
      <p:sp>
        <p:nvSpPr>
          <p:cNvPr id="2" name="文本框 30"/>
          <p:cNvSpPr txBox="1"/>
          <p:nvPr>
            <p:custDataLst>
              <p:tags r:id="rId10"/>
            </p:custDataLst>
          </p:nvPr>
        </p:nvSpPr>
        <p:spPr>
          <a:xfrm>
            <a:off x="379095" y="2933065"/>
            <a:ext cx="143637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660066"/>
                </a:solidFill>
                <a:latin typeface="Calibri"/>
                <a:ea typeface="微软雅黑" panose="020B0503020204020204" charset="-122"/>
                <a:sym typeface="Times New Roman" panose="02020603050405020304" pitchFamily="18" charset="0"/>
              </a:rPr>
              <a:t>②</a:t>
            </a:r>
            <a:r>
              <a:rPr lang="zh-CN" altLang="en-US" sz="2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组成</a:t>
            </a: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1755140" y="2973070"/>
            <a:ext cx="268541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由神经纤维组成</a:t>
            </a:r>
          </a:p>
        </p:txBody>
      </p:sp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430530" y="4290695"/>
            <a:ext cx="6876415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将两个大脑半球以及小脑、脑干、脊髓巧妙地联系起来</a:t>
            </a:r>
          </a:p>
        </p:txBody>
      </p:sp>
      <p:sp>
        <p:nvSpPr>
          <p:cNvPr id="53" name="文本框 30"/>
          <p:cNvSpPr txBox="1"/>
          <p:nvPr>
            <p:custDataLst>
              <p:tags r:id="rId13"/>
            </p:custDataLst>
          </p:nvPr>
        </p:nvSpPr>
        <p:spPr>
          <a:xfrm>
            <a:off x="497205" y="6039485"/>
            <a:ext cx="222885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660066"/>
                </a:solidFill>
                <a:latin typeface="Calibri"/>
                <a:ea typeface="微软雅黑" panose="020B0503020204020204" charset="-122"/>
                <a:sym typeface="Times New Roman" panose="02020603050405020304" pitchFamily="18" charset="0"/>
              </a:rPr>
              <a:t>①</a:t>
            </a:r>
            <a:r>
              <a:rPr lang="zh-CN" altLang="en-US" sz="2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位置</a:t>
            </a:r>
            <a:endParaRPr lang="en-US" altLang="zh-CN" sz="2800" b="1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2046605" y="6039485"/>
            <a:ext cx="307784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覆盖在大脑的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表面</a:t>
            </a:r>
          </a:p>
        </p:txBody>
      </p: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200660" y="5309870"/>
            <a:ext cx="40646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(2)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大脑皮层（灰质）</a:t>
            </a:r>
            <a:endParaRPr lang="zh-CN" altLang="en-US" sz="3200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5" grpId="0" animBg="1"/>
      <p:bldP spid="54" grpId="0"/>
      <p:bldP spid="2" grpId="0"/>
      <p:bldP spid="3" grpId="0" animBg="1"/>
      <p:bldP spid="4" grpId="0" animBg="1"/>
      <p:bldP spid="53" grpId="0"/>
      <p:bldP spid="16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 txBox="1"/>
          <p:nvPr>
            <p:custDataLst>
              <p:tags r:id="rId1"/>
            </p:custDataLst>
          </p:nvPr>
        </p:nvSpPr>
        <p:spPr>
          <a:xfrm>
            <a:off x="0" y="960755"/>
            <a:ext cx="2782570" cy="55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1.</a:t>
            </a:r>
            <a:r>
              <a:rPr lang="zh-CN" altLang="en-US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大脑的结构</a:t>
            </a:r>
            <a:endParaRPr lang="zh-CN" altLang="en-US" sz="32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3" name="图片 2" descr="人拿着香蕉&#10;&#10;低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/>
          <a:stretch>
            <a:fillRect/>
          </a:stretch>
        </p:blipFill>
        <p:spPr>
          <a:xfrm>
            <a:off x="7372552" y="618846"/>
            <a:ext cx="3787247" cy="3873780"/>
          </a:xfrm>
          <a:prstGeom prst="rect">
            <a:avLst/>
          </a:prstGeom>
        </p:spPr>
      </p:pic>
      <p:grpSp>
        <p:nvGrpSpPr>
          <p:cNvPr id="61" name="组合 60"/>
          <p:cNvGrpSpPr/>
          <p:nvPr>
            <p:custDataLst>
              <p:tags r:id="rId3"/>
            </p:custDataLst>
          </p:nvPr>
        </p:nvGrpSpPr>
        <p:grpSpPr>
          <a:xfrm>
            <a:off x="9402083" y="1468074"/>
            <a:ext cx="3215221" cy="460375"/>
            <a:chOff x="9033148" y="1485219"/>
            <a:chExt cx="3215221" cy="460375"/>
          </a:xfrm>
        </p:grpSpPr>
        <p:sp>
          <p:nvSpPr>
            <p:cNvPr id="18" name="文本框 49"/>
            <p:cNvSpPr txBox="1"/>
            <p:nvPr>
              <p:custDataLst>
                <p:tags r:id="rId23"/>
              </p:custDataLst>
            </p:nvPr>
          </p:nvSpPr>
          <p:spPr>
            <a:xfrm>
              <a:off x="10499486" y="1485219"/>
              <a:ext cx="174888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0033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中央后沟</a:t>
              </a:r>
            </a:p>
          </p:txBody>
        </p:sp>
        <p:cxnSp>
          <p:nvCxnSpPr>
            <p:cNvPr id="19" name="直接连接符 18"/>
            <p:cNvCxnSpPr/>
            <p:nvPr>
              <p:custDataLst>
                <p:tags r:id="rId24"/>
              </p:custDataLst>
            </p:nvPr>
          </p:nvCxnSpPr>
          <p:spPr>
            <a:xfrm flipV="1">
              <a:off x="9033148" y="1746829"/>
              <a:ext cx="1454848" cy="1549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>
            <p:custDataLst>
              <p:tags r:id="rId4"/>
            </p:custDataLst>
          </p:nvPr>
        </p:nvGrpSpPr>
        <p:grpSpPr>
          <a:xfrm>
            <a:off x="9231626" y="805018"/>
            <a:ext cx="3365491" cy="789661"/>
            <a:chOff x="8879836" y="822163"/>
            <a:chExt cx="3365491" cy="789661"/>
          </a:xfrm>
        </p:grpSpPr>
        <p:sp>
          <p:nvSpPr>
            <p:cNvPr id="14" name="文本框 45"/>
            <p:cNvSpPr txBox="1"/>
            <p:nvPr>
              <p:custDataLst>
                <p:tags r:id="rId21"/>
              </p:custDataLst>
            </p:nvPr>
          </p:nvSpPr>
          <p:spPr>
            <a:xfrm>
              <a:off x="10487996" y="822163"/>
              <a:ext cx="175733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0033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中央后回</a:t>
              </a:r>
            </a:p>
          </p:txBody>
        </p:sp>
        <p:cxnSp>
          <p:nvCxnSpPr>
            <p:cNvPr id="21" name="直接连接符 20"/>
            <p:cNvCxnSpPr/>
            <p:nvPr>
              <p:custDataLst>
                <p:tags r:id="rId22"/>
              </p:custDataLst>
            </p:nvPr>
          </p:nvCxnSpPr>
          <p:spPr>
            <a:xfrm flipV="1">
              <a:off x="8879836" y="1083773"/>
              <a:ext cx="1608160" cy="52805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/>
          <p:cNvGrpSpPr/>
          <p:nvPr>
            <p:custDataLst>
              <p:tags r:id="rId5"/>
            </p:custDataLst>
          </p:nvPr>
        </p:nvGrpSpPr>
        <p:grpSpPr>
          <a:xfrm>
            <a:off x="9078314" y="158976"/>
            <a:ext cx="2831849" cy="1277983"/>
            <a:chOff x="8726524" y="176121"/>
            <a:chExt cx="2831849" cy="1277983"/>
          </a:xfrm>
        </p:grpSpPr>
        <p:sp>
          <p:nvSpPr>
            <p:cNvPr id="11" name="文本框 42"/>
            <p:cNvSpPr txBox="1"/>
            <p:nvPr>
              <p:custDataLst>
                <p:tags r:id="rId19"/>
              </p:custDataLst>
            </p:nvPr>
          </p:nvSpPr>
          <p:spPr>
            <a:xfrm>
              <a:off x="10148029" y="176121"/>
              <a:ext cx="141034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0033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中央沟</a:t>
              </a:r>
            </a:p>
          </p:txBody>
        </p:sp>
        <p:cxnSp>
          <p:nvCxnSpPr>
            <p:cNvPr id="32" name="直接连接符 31"/>
            <p:cNvCxnSpPr>
              <a:endCxn id="11" idx="1"/>
            </p:cNvCxnSpPr>
            <p:nvPr>
              <p:custDataLst>
                <p:tags r:id="rId20"/>
              </p:custDataLst>
            </p:nvPr>
          </p:nvCxnSpPr>
          <p:spPr>
            <a:xfrm flipV="1">
              <a:off x="8726524" y="406616"/>
              <a:ext cx="1421505" cy="10474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/>
          <p:cNvGrpSpPr/>
          <p:nvPr>
            <p:custDataLst>
              <p:tags r:id="rId6"/>
            </p:custDataLst>
          </p:nvPr>
        </p:nvGrpSpPr>
        <p:grpSpPr>
          <a:xfrm>
            <a:off x="8517506" y="-10517"/>
            <a:ext cx="1818683" cy="1031425"/>
            <a:chOff x="8165716" y="-10517"/>
            <a:chExt cx="1818683" cy="1031425"/>
          </a:xfrm>
        </p:grpSpPr>
        <p:sp>
          <p:nvSpPr>
            <p:cNvPr id="8" name="文本框 36"/>
            <p:cNvSpPr txBox="1"/>
            <p:nvPr>
              <p:custDataLst>
                <p:tags r:id="rId17"/>
              </p:custDataLst>
            </p:nvPr>
          </p:nvSpPr>
          <p:spPr>
            <a:xfrm>
              <a:off x="8165716" y="-10517"/>
              <a:ext cx="181868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0033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中央前回</a:t>
              </a:r>
            </a:p>
          </p:txBody>
        </p:sp>
        <p:cxnSp>
          <p:nvCxnSpPr>
            <p:cNvPr id="45" name="直接连接符 44"/>
            <p:cNvCxnSpPr>
              <a:endCxn id="8" idx="2"/>
            </p:cNvCxnSpPr>
            <p:nvPr>
              <p:custDataLst>
                <p:tags r:id="rId18"/>
              </p:custDataLst>
            </p:nvPr>
          </p:nvCxnSpPr>
          <p:spPr>
            <a:xfrm flipV="1">
              <a:off x="8768434" y="449838"/>
              <a:ext cx="306624" cy="57107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64"/>
          <p:cNvGrpSpPr/>
          <p:nvPr>
            <p:custDataLst>
              <p:tags r:id="rId7"/>
            </p:custDataLst>
          </p:nvPr>
        </p:nvGrpSpPr>
        <p:grpSpPr>
          <a:xfrm>
            <a:off x="6730244" y="127506"/>
            <a:ext cx="2176610" cy="956267"/>
            <a:chOff x="6378454" y="127506"/>
            <a:chExt cx="2176610" cy="956267"/>
          </a:xfrm>
        </p:grpSpPr>
        <p:sp>
          <p:nvSpPr>
            <p:cNvPr id="6" name="文本框 40"/>
            <p:cNvSpPr txBox="1"/>
            <p:nvPr>
              <p:custDataLst>
                <p:tags r:id="rId15"/>
              </p:custDataLst>
            </p:nvPr>
          </p:nvSpPr>
          <p:spPr>
            <a:xfrm>
              <a:off x="6378454" y="127506"/>
              <a:ext cx="169383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0033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中央前沟</a:t>
              </a:r>
            </a:p>
          </p:txBody>
        </p:sp>
        <p:cxnSp>
          <p:nvCxnSpPr>
            <p:cNvPr id="49" name="直接连接符 48"/>
            <p:cNvCxnSpPr/>
            <p:nvPr>
              <p:custDataLst>
                <p:tags r:id="rId16"/>
              </p:custDataLst>
            </p:nvPr>
          </p:nvCxnSpPr>
          <p:spPr>
            <a:xfrm flipH="1" flipV="1">
              <a:off x="7088212" y="552684"/>
              <a:ext cx="1466852" cy="53108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文本框 29"/>
          <p:cNvSpPr txBox="1"/>
          <p:nvPr>
            <p:custDataLst>
              <p:tags r:id="rId8"/>
            </p:custDataLst>
          </p:nvPr>
        </p:nvSpPr>
        <p:spPr>
          <a:xfrm>
            <a:off x="276860" y="2950845"/>
            <a:ext cx="6465570" cy="6076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由神经元胞体及其树突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构成的薄层结构</a:t>
            </a:r>
          </a:p>
        </p:txBody>
      </p:sp>
      <p:sp>
        <p:nvSpPr>
          <p:cNvPr id="54" name="文本框 31"/>
          <p:cNvSpPr txBox="1"/>
          <p:nvPr>
            <p:custDataLst>
              <p:tags r:id="rId9"/>
            </p:custDataLst>
          </p:nvPr>
        </p:nvSpPr>
        <p:spPr>
          <a:xfrm>
            <a:off x="303530" y="3692525"/>
            <a:ext cx="211645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660066"/>
                </a:solidFill>
                <a:latin typeface="Calibri"/>
                <a:ea typeface="微软雅黑" panose="020B0503020204020204" charset="-122"/>
                <a:sym typeface="Times New Roman" panose="02020603050405020304" pitchFamily="18" charset="0"/>
              </a:rPr>
              <a:t>③</a:t>
            </a:r>
            <a:r>
              <a:rPr lang="zh-CN" altLang="en-US" sz="2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结构特点</a:t>
            </a:r>
          </a:p>
        </p:txBody>
      </p:sp>
      <p:sp>
        <p:nvSpPr>
          <p:cNvPr id="55" name="文本框 32"/>
          <p:cNvSpPr txBox="1"/>
          <p:nvPr>
            <p:custDataLst>
              <p:tags r:id="rId10"/>
            </p:custDataLst>
          </p:nvPr>
        </p:nvSpPr>
        <p:spPr>
          <a:xfrm>
            <a:off x="233045" y="4214495"/>
            <a:ext cx="7095490" cy="11245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人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的大脑有着丰富的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沟回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（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沟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即为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凹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陷部，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回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为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隆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起部）。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74295" y="127635"/>
            <a:ext cx="671576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一、神经系统对躯体运动的分级调节</a:t>
            </a:r>
            <a:endParaRPr lang="zh-CN" altLang="en-US" sz="3200"/>
          </a:p>
        </p:txBody>
      </p:sp>
      <p:sp>
        <p:nvSpPr>
          <p:cNvPr id="2" name="文本框 30"/>
          <p:cNvSpPr txBox="1"/>
          <p:nvPr>
            <p:custDataLst>
              <p:tags r:id="rId12"/>
            </p:custDataLst>
          </p:nvPr>
        </p:nvSpPr>
        <p:spPr>
          <a:xfrm>
            <a:off x="276860" y="2294890"/>
            <a:ext cx="222885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660066"/>
                </a:solidFill>
                <a:latin typeface="Calibri"/>
                <a:ea typeface="微软雅黑" panose="020B0503020204020204" charset="-122"/>
                <a:sym typeface="Times New Roman" panose="02020603050405020304" pitchFamily="18" charset="0"/>
              </a:rPr>
              <a:t>②</a:t>
            </a:r>
            <a:r>
              <a:rPr lang="zh-CN" altLang="en-US" sz="2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组成</a:t>
            </a: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0" y="1576705"/>
            <a:ext cx="40646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(2)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大脑皮层（灰质）</a:t>
            </a:r>
            <a:endParaRPr lang="zh-CN" altLang="en-US" sz="3200"/>
          </a:p>
        </p:txBody>
      </p:sp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74295" y="5487670"/>
            <a:ext cx="11988165" cy="1200329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20000"/>
              </a:lnSpc>
              <a:buNone/>
            </a:pP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四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据推算，如果将大脑的沟和回全部展开，一个成年人大脑皮层的总面积可达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2200cm</a:t>
            </a:r>
            <a:r>
              <a:rPr lang="en-US" altLang="zh-CN" sz="2800" b="1" baseline="30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en-US" altLang="zh-CN" sz="28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人的大脑有丰富的沟回，这有什么意义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？</a:t>
            </a:r>
            <a:endParaRPr lang="zh-CN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/>
      <p:bldP spid="55" grpId="0" animBg="1"/>
      <p:bldP spid="2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 txBox="1"/>
          <p:nvPr>
            <p:custDataLst>
              <p:tags r:id="rId1"/>
            </p:custDataLst>
          </p:nvPr>
        </p:nvSpPr>
        <p:spPr>
          <a:xfrm>
            <a:off x="0" y="960755"/>
            <a:ext cx="2782570" cy="55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1.</a:t>
            </a:r>
            <a:r>
              <a:rPr lang="zh-CN" altLang="en-US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大脑的结构</a:t>
            </a:r>
            <a:endParaRPr lang="zh-CN" altLang="en-US" sz="32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3" name="图片 2" descr="人拿着香蕉&#10;&#10;低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/>
          <a:stretch>
            <a:fillRect/>
          </a:stretch>
        </p:blipFill>
        <p:spPr>
          <a:xfrm>
            <a:off x="7416367" y="630911"/>
            <a:ext cx="3787247" cy="387378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74295" y="127635"/>
            <a:ext cx="671576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一、神经系统对躯体运动的分级调节</a:t>
            </a:r>
            <a:endParaRPr lang="zh-CN" altLang="en-US" sz="3200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1576705"/>
            <a:ext cx="40646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(1)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大脑皮层（灰质）</a:t>
            </a:r>
            <a:endParaRPr lang="zh-CN" altLang="en-US" sz="3200"/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74295" y="2877185"/>
            <a:ext cx="7114540" cy="9531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使得大脑在有限体积的颅腔内，可以具有更大的表面积。</a:t>
            </a: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74295" y="2223770"/>
            <a:ext cx="3268980" cy="52197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沟和回存在的意义：</a:t>
            </a:r>
          </a:p>
        </p:txBody>
      </p:sp>
      <p:sp>
        <p:nvSpPr>
          <p:cNvPr id="10" name="文本框 50"/>
          <p:cNvSpPr txBox="1"/>
          <p:nvPr>
            <p:custDataLst>
              <p:tags r:id="rId7"/>
            </p:custDataLst>
          </p:nvPr>
        </p:nvSpPr>
        <p:spPr>
          <a:xfrm>
            <a:off x="292100" y="5855970"/>
            <a:ext cx="11383645" cy="6940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大脑通过脑干与脊髓相连，大脑发出的指令，可以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通过脑干传到脊髓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。</a:t>
            </a:r>
          </a:p>
        </p:txBody>
      </p:sp>
      <p:sp>
        <p:nvSpPr>
          <p:cNvPr id="12" name="文本框 51"/>
          <p:cNvSpPr txBox="1"/>
          <p:nvPr>
            <p:custDataLst>
              <p:tags r:id="rId8"/>
            </p:custDataLst>
          </p:nvPr>
        </p:nvSpPr>
        <p:spPr>
          <a:xfrm>
            <a:off x="194541" y="5287164"/>
            <a:ext cx="4423997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⑤</a:t>
            </a:r>
            <a:r>
              <a:rPr lang="zh-CN" altLang="en-US" sz="2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大脑与脊髓之间的联系</a:t>
            </a:r>
          </a:p>
        </p:txBody>
      </p:sp>
      <p:sp>
        <p:nvSpPr>
          <p:cNvPr id="59" name="文本框 5"/>
          <p:cNvSpPr txBox="1"/>
          <p:nvPr>
            <p:custDataLst>
              <p:tags r:id="rId9"/>
            </p:custDataLst>
          </p:nvPr>
        </p:nvSpPr>
        <p:spPr>
          <a:xfrm>
            <a:off x="194245" y="4632731"/>
            <a:ext cx="4740910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调节机体活动的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最高级中枢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60" name="文本框 8"/>
          <p:cNvSpPr txBox="1"/>
          <p:nvPr>
            <p:custDataLst>
              <p:tags r:id="rId10"/>
            </p:custDataLst>
          </p:nvPr>
        </p:nvSpPr>
        <p:spPr>
          <a:xfrm>
            <a:off x="194104" y="3982511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④</a:t>
            </a:r>
            <a:r>
              <a:rPr lang="zh-CN" altLang="en-US" sz="2800" b="1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功能</a:t>
            </a:r>
            <a:endParaRPr lang="en-US" altLang="zh-CN" sz="2800" b="1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4" name="图片 23" descr="C:\Users\Yifan\Desktop\选修1-稳态与调节\图\VCG41502864993.jpgVCG4150286499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8438" y="631088"/>
            <a:ext cx="3850692" cy="2940382"/>
          </a:xfrm>
          <a:prstGeom prst="ellipse">
            <a:avLst/>
          </a:prstGeom>
          <a:noFill/>
        </p:spPr>
      </p:pic>
      <p:grpSp>
        <p:nvGrpSpPr>
          <p:cNvPr id="15" name="组合 14"/>
          <p:cNvGrpSpPr/>
          <p:nvPr>
            <p:custDataLst>
              <p:tags r:id="rId12"/>
            </p:custDataLst>
          </p:nvPr>
        </p:nvGrpSpPr>
        <p:grpSpPr>
          <a:xfrm>
            <a:off x="7186241" y="-71120"/>
            <a:ext cx="4046515" cy="4681292"/>
            <a:chOff x="3664051" y="722897"/>
            <a:chExt cx="5002738" cy="5450065"/>
          </a:xfrm>
        </p:grpSpPr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6503162" y="722897"/>
              <a:ext cx="2025212" cy="607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atin typeface="Arial Black" panose="020B0A04020102020204" charset="0"/>
                  <a:ea typeface="微软雅黑" panose="020B0503020204020204" charset="-122"/>
                </a:rPr>
                <a:t>大脑皮层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18"/>
              </p:custDataLst>
            </p:nvPr>
          </p:nvSpPr>
          <p:spPr>
            <a:xfrm>
              <a:off x="7515476" y="5244822"/>
              <a:ext cx="1151313" cy="607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atin typeface="Arial Black" panose="020B0A04020102020204" charset="0"/>
                  <a:ea typeface="微软雅黑" panose="020B0503020204020204" charset="-122"/>
                </a:rPr>
                <a:t>小脑</a:t>
              </a:r>
            </a:p>
          </p:txBody>
        </p:sp>
        <p:sp>
          <p:nvSpPr>
            <p:cNvPr id="22" name="文本框 21"/>
            <p:cNvSpPr txBox="1"/>
            <p:nvPr>
              <p:custDataLst>
                <p:tags r:id="rId19"/>
              </p:custDataLst>
            </p:nvPr>
          </p:nvSpPr>
          <p:spPr>
            <a:xfrm>
              <a:off x="4757117" y="4317223"/>
              <a:ext cx="1151313" cy="535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Arial Black" panose="020B0A04020102020204" charset="0"/>
                  <a:ea typeface="微软雅黑" panose="020B0503020204020204" charset="-122"/>
                </a:rPr>
                <a:t>脑桥</a:t>
              </a: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4798980" y="4794190"/>
              <a:ext cx="1151313" cy="535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Arial Black" panose="020B0A04020102020204" charset="0"/>
                  <a:ea typeface="微软雅黑" panose="020B0503020204020204" charset="-122"/>
                </a:rPr>
                <a:t>延髓</a:t>
              </a:r>
            </a:p>
          </p:txBody>
        </p:sp>
        <p:sp>
          <p:nvSpPr>
            <p:cNvPr id="25" name="左中括号 24"/>
            <p:cNvSpPr/>
            <p:nvPr>
              <p:custDataLst>
                <p:tags r:id="rId21"/>
              </p:custDataLst>
            </p:nvPr>
          </p:nvSpPr>
          <p:spPr>
            <a:xfrm>
              <a:off x="4740776" y="4522103"/>
              <a:ext cx="141619" cy="591103"/>
            </a:xfrm>
            <a:prstGeom prst="leftBracket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2"/>
              </p:custDataLst>
            </p:nvPr>
          </p:nvSpPr>
          <p:spPr>
            <a:xfrm>
              <a:off x="3664051" y="4556810"/>
              <a:ext cx="1162667" cy="607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atin typeface="Arial Black" panose="020B0A04020102020204" charset="0"/>
                  <a:ea typeface="微软雅黑" panose="020B0503020204020204" charset="-122"/>
                </a:rPr>
                <a:t>脑干</a:t>
              </a:r>
            </a:p>
          </p:txBody>
        </p:sp>
        <p:sp>
          <p:nvSpPr>
            <p:cNvPr id="28" name="文本框 27"/>
            <p:cNvSpPr txBox="1"/>
            <p:nvPr>
              <p:custDataLst>
                <p:tags r:id="rId23"/>
              </p:custDataLst>
            </p:nvPr>
          </p:nvSpPr>
          <p:spPr>
            <a:xfrm>
              <a:off x="5527499" y="5565273"/>
              <a:ext cx="1198815" cy="607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atin typeface="Arial Black" panose="020B0A04020102020204" charset="0"/>
                  <a:ea typeface="微软雅黑" panose="020B0503020204020204" charset="-122"/>
                </a:rPr>
                <a:t>脊髓</a:t>
              </a:r>
            </a:p>
          </p:txBody>
        </p:sp>
      </p:grpSp>
      <p:cxnSp>
        <p:nvCxnSpPr>
          <p:cNvPr id="29" name="直接连接符 28"/>
          <p:cNvCxnSpPr/>
          <p:nvPr>
            <p:custDataLst>
              <p:tags r:id="rId13"/>
            </p:custDataLst>
          </p:nvPr>
        </p:nvCxnSpPr>
        <p:spPr>
          <a:xfrm flipV="1">
            <a:off x="9482455" y="450850"/>
            <a:ext cx="819150" cy="561975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14"/>
            </p:custDataLst>
          </p:nvPr>
        </p:nvCxnSpPr>
        <p:spPr>
          <a:xfrm flipV="1">
            <a:off x="7641590" y="2700020"/>
            <a:ext cx="1403350" cy="535305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15"/>
            </p:custDataLst>
          </p:nvPr>
        </p:nvCxnSpPr>
        <p:spPr>
          <a:xfrm flipV="1">
            <a:off x="9178290" y="3310890"/>
            <a:ext cx="530860" cy="77724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16"/>
            </p:custDataLst>
          </p:nvPr>
        </p:nvCxnSpPr>
        <p:spPr>
          <a:xfrm>
            <a:off x="9951085" y="2396490"/>
            <a:ext cx="816610" cy="1416685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1" animBg="1"/>
      <p:bldP spid="9" grpId="0" animBg="1"/>
      <p:bldP spid="10" grpId="0" animBg="1"/>
      <p:bldP spid="12" grpId="0"/>
      <p:bldP spid="59" grpId="0" animBg="1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74295" y="2200275"/>
            <a:ext cx="6659880" cy="33229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28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   </a:t>
            </a:r>
            <a:r>
              <a:rPr lang="zh-CN" altLang="en-US" sz="28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一位老人突然出现脸部、手臂及腿部麻木等症状，随后上下肢都不能自主运动。后经医生检查，发现他的脊髓、脊神经等正常，四肢也都没有任何损伤，但是脑部有血管阻塞，使得大脑某区域出现了损伤。这类现象称为脑卒中，在我们国家很普遍。</a:t>
            </a:r>
          </a:p>
        </p:txBody>
      </p:sp>
      <p:sp>
        <p:nvSpPr>
          <p:cNvPr id="27" name="Text Placeholder 7"/>
          <p:cNvSpPr txBox="1"/>
          <p:nvPr>
            <p:custDataLst>
              <p:tags r:id="rId3"/>
            </p:custDataLst>
          </p:nvPr>
        </p:nvSpPr>
        <p:spPr>
          <a:xfrm>
            <a:off x="74295" y="791845"/>
            <a:ext cx="6046470" cy="723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Aft>
                <a:spcPct val="0"/>
              </a:spcAft>
              <a:buNone/>
              <a:tabLst>
                <a:tab pos="2250440" algn="l"/>
              </a:tabLst>
            </a:pPr>
            <a:r>
              <a:rPr lang="en-US" altLang="zh-CN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2.</a:t>
            </a:r>
            <a:r>
              <a:rPr lang="zh-CN" altLang="en-US" sz="3200" b="1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大脑皮层与躯体运动的关系</a:t>
            </a:r>
            <a:endParaRPr lang="zh-CN" altLang="en-US" sz="32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4295" y="113030"/>
            <a:ext cx="671576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一、神经系统对躯体运动的分级调节</a:t>
            </a:r>
            <a:endParaRPr lang="zh-CN" altLang="en-US" sz="3200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2235" y="1461770"/>
            <a:ext cx="305435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情景视频二：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02235" y="5616575"/>
            <a:ext cx="11988165" cy="1200329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2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五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老年人的上肢、下肢和脊髓都没有受伤，为什么不能运动呢？这说明大脑与脊髓之间有什么关系？</a:t>
            </a:r>
            <a:endParaRPr lang="zh-CN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8" name="脑卒中">
            <a:hlinkClick r:id="" action="ppaction://media"/>
          </p:cNvPr>
          <p:cNvPicPr/>
          <p:nvPr>
            <a:vide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90055" y="1745615"/>
            <a:ext cx="5123180" cy="3731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2" grpId="1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74295" y="1610360"/>
            <a:ext cx="11952605" cy="1168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28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老人上肢、下肢和脊髓都没有受伤，但大脑某区受损，肢体失去了大脑的控制，所以不能运动。这说明</a:t>
            </a:r>
            <a:r>
              <a:rPr lang="zh-CN" altLang="en-US" sz="2800" b="1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脊髓控制的运动受到大脑的调控</a:t>
            </a:r>
            <a:r>
              <a:rPr lang="zh-CN" altLang="en-US" sz="2800" b="1" kern="10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。</a:t>
            </a:r>
          </a:p>
        </p:txBody>
      </p:sp>
      <p:sp>
        <p:nvSpPr>
          <p:cNvPr id="27" name="Text Placeholder 7"/>
          <p:cNvSpPr txBox="1"/>
          <p:nvPr>
            <p:custDataLst>
              <p:tags r:id="rId3"/>
            </p:custDataLst>
          </p:nvPr>
        </p:nvSpPr>
        <p:spPr>
          <a:xfrm>
            <a:off x="74295" y="791845"/>
            <a:ext cx="6046470" cy="723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Aft>
                <a:spcPct val="0"/>
              </a:spcAft>
              <a:buNone/>
              <a:tabLst>
                <a:tab pos="2250440" algn="l"/>
              </a:tabLst>
            </a:pPr>
            <a:r>
              <a:rPr lang="en-US" altLang="zh-CN" sz="32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2.</a:t>
            </a:r>
            <a:r>
              <a:rPr lang="zh-CN" altLang="en-US" sz="3200" b="1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大脑皮层与躯体运动的关系</a:t>
            </a:r>
            <a:endParaRPr lang="zh-CN" altLang="en-US" sz="32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4295" y="113030"/>
            <a:ext cx="671576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一、神经系统对躯体运动的分级调节</a:t>
            </a:r>
            <a:endParaRPr lang="zh-CN" altLang="en-US" sz="3200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70815" y="2874010"/>
            <a:ext cx="7226935" cy="127419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2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六</a:t>
            </a:r>
            <a:r>
              <a:rPr 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3200" b="1" kern="1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大脑如何调控脊髓控制的运动的呢</a:t>
            </a:r>
            <a:r>
              <a:rPr lang="zh-CN" altLang="en-US" sz="3200" b="1" kern="1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？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63" b="100000" l="9961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41" y="2517030"/>
            <a:ext cx="5427369" cy="4340835"/>
          </a:xfrm>
          <a:prstGeom prst="rect">
            <a:avLst/>
          </a:prstGeom>
        </p:spPr>
      </p:pic>
      <p:sp>
        <p:nvSpPr>
          <p:cNvPr id="12" name="箭头: 右弧形 11"/>
          <p:cNvSpPr/>
          <p:nvPr>
            <p:custDataLst>
              <p:tags r:id="rId7"/>
            </p:custDataLst>
          </p:nvPr>
        </p:nvSpPr>
        <p:spPr>
          <a:xfrm>
            <a:off x="9454746" y="3164942"/>
            <a:ext cx="864000" cy="2160000"/>
          </a:xfrm>
          <a:prstGeom prst="curvedLeftArrow">
            <a:avLst>
              <a:gd name="adj1" fmla="val 13289"/>
              <a:gd name="adj2" fmla="val 50000"/>
              <a:gd name="adj3" fmla="val 33794"/>
            </a:avLst>
          </a:prstGeom>
          <a:solidFill>
            <a:srgbClr val="0F4C83"/>
          </a:solidFill>
          <a:ln>
            <a:solidFill>
              <a:srgbClr val="0F4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箭头: 下 14"/>
          <p:cNvSpPr/>
          <p:nvPr>
            <p:custDataLst>
              <p:tags r:id="rId8"/>
            </p:custDataLst>
          </p:nvPr>
        </p:nvSpPr>
        <p:spPr>
          <a:xfrm>
            <a:off x="9382915" y="5325322"/>
            <a:ext cx="282092" cy="1368000"/>
          </a:xfrm>
          <a:prstGeom prst="downArrow">
            <a:avLst/>
          </a:prstGeom>
          <a:solidFill>
            <a:srgbClr val="0F4C83"/>
          </a:solidFill>
          <a:ln>
            <a:solidFill>
              <a:srgbClr val="0F4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170815" y="4317365"/>
            <a:ext cx="7146290" cy="13220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zh-CN" altLang="en-US" sz="3200" b="1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大脑通过脑干与脊髓相连，大脑发出的指令，可以通过脑干传到脊髓。</a:t>
            </a:r>
          </a:p>
        </p:txBody>
      </p: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2" grpId="0" animBg="1"/>
      <p:bldP spid="15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NTIzNTM4ZGIwYWI0NTZjMzk0Y2ViYTI1ODRkMjJlND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  <p:tag name="KSO_WM_UNIT_PLACING_PICTURE_USER_VIEWPORT" val="{&quot;height&quot;:6881,&quot;width&quot;:8476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7"/>
  <p:tag name="KSO_WM_UNIT_PLACING_PICTURE_USER_VIEWPORT" val="{&quot;height&quot;:6100.44094488189,&quot;width&quot;:5964.168503937008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7"/>
  <p:tag name="KSO_WM_UNIT_PLACING_PICTURE_USER_VIEWPORT" val="{&quot;height&quot;:6100.44094488189,&quot;width&quot;:5964.168503937008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  <p:tag name="KSO_WM_UNIT_PLACING_PICTURE_USER_VIEWPORT" val="{&quot;height&quot;:6881,&quot;width&quot;:8476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9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2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3804*2708*460*46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8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2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3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7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5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7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9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7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0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4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6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7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8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7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4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7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1730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6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0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8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7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8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9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0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2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3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5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5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2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3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6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2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7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4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5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6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7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8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9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8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8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8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4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5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6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7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8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9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0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9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3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4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4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5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6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3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4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5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0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7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5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6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8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9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4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  <p:tag name="KSO_WM_UNIT_PLACING_PICTURE_USER_VIEWPORT" val="{&quot;height&quot;:6992.407874015748,&quot;width&quot;:12701.113385826771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2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3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3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4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7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5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4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2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3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4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5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6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7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8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9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0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2690</Words>
  <Application>Microsoft Office PowerPoint</Application>
  <PresentationFormat>宽屏</PresentationFormat>
  <Paragraphs>324</Paragraphs>
  <Slides>32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方正中等线简体</vt:lpstr>
      <vt:lpstr>黑体</vt:lpstr>
      <vt:lpstr>华文楷体</vt:lpstr>
      <vt:lpstr>华文行楷</vt:lpstr>
      <vt:lpstr>楷体</vt:lpstr>
      <vt:lpstr>楷体_GB2312</vt:lpstr>
      <vt:lpstr>隶书</vt:lpstr>
      <vt:lpstr>宋体</vt:lpstr>
      <vt:lpstr>微软雅黑</vt:lpstr>
      <vt:lpstr>Arial</vt:lpstr>
      <vt:lpstr>Arial Black</vt:lpstr>
      <vt:lpstr>Calibri</vt:lpstr>
      <vt:lpstr>Courier New</vt:lpstr>
      <vt:lpstr>Times New Roman</vt:lpstr>
      <vt:lpstr>Verdana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Windows User</cp:lastModifiedBy>
  <cp:revision>6</cp:revision>
  <cp:lastPrinted>2022-07-26T13:52:49Z</cp:lastPrinted>
  <dcterms:created xsi:type="dcterms:W3CDTF">2022-07-26T13:52:49Z</dcterms:created>
  <dcterms:modified xsi:type="dcterms:W3CDTF">2022-08-25T12:46:19Z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